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8" r:id="rId4"/>
    <p:sldId id="279" r:id="rId5"/>
    <p:sldId id="282" r:id="rId6"/>
    <p:sldId id="283" r:id="rId7"/>
    <p:sldId id="284" r:id="rId8"/>
    <p:sldId id="285" r:id="rId9"/>
    <p:sldId id="286" r:id="rId10"/>
    <p:sldId id="287" r:id="rId11"/>
    <p:sldId id="288" r:id="rId12"/>
    <p:sldId id="289" r:id="rId13"/>
    <p:sldId id="290" r:id="rId14"/>
    <p:sldId id="291" r:id="rId15"/>
    <p:sldId id="292"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26A0"/>
    <a:srgbClr val="0066B3"/>
    <a:srgbClr val="42239E"/>
    <a:srgbClr val="FFFFFF"/>
    <a:srgbClr val="FFFBEF"/>
    <a:srgbClr val="FFEDB3"/>
    <a:srgbClr val="FFECAF"/>
    <a:srgbClr val="3383C2"/>
    <a:srgbClr val="2AC4F4"/>
    <a:srgbClr val="FF09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4749" autoAdjust="0"/>
  </p:normalViewPr>
  <p:slideViewPr>
    <p:cSldViewPr snapToGrid="0">
      <p:cViewPr varScale="1">
        <p:scale>
          <a:sx n="71" d="100"/>
          <a:sy n="71" d="100"/>
        </p:scale>
        <p:origin x="1032"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yaz\ARAC%20International%20LLP\1%20Global%20Product%20Line\1%20Bleaching%20Earths\BENTON-earths&#8482;\Branding\Brand\Cost%20Calculator\BENTON-earths&#8482;%20-%20bleaching%20earths%20_%20Calculator%20-%20Keny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Sheet1!$B$9</c:f>
              <c:strCache>
                <c:ptCount val="1"/>
                <c:pt idx="0">
                  <c:v>Initial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Sheet1!$C$8:$D$8</c:f>
              <c:strCache>
                <c:ptCount val="2"/>
                <c:pt idx="0">
                  <c:v>X</c:v>
                </c:pt>
                <c:pt idx="1">
                  <c:v>Y</c:v>
                </c:pt>
              </c:strCache>
            </c:strRef>
          </c:cat>
          <c:val>
            <c:numRef>
              <c:f>Sheet1!$C$9:$D$9</c:f>
              <c:numCache>
                <c:formatCode>General</c:formatCode>
                <c:ptCount val="2"/>
                <c:pt idx="0">
                  <c:v>25</c:v>
                </c:pt>
                <c:pt idx="1">
                  <c:v>25</c:v>
                </c:pt>
              </c:numCache>
            </c:numRef>
          </c:val>
          <c:extLst>
            <c:ext xmlns:c16="http://schemas.microsoft.com/office/drawing/2014/chart" uri="{C3380CC4-5D6E-409C-BE32-E72D297353CC}">
              <c16:uniqueId val="{00000000-D437-477F-BC91-4BEC2C5573F9}"/>
            </c:ext>
          </c:extLst>
        </c:ser>
        <c:ser>
          <c:idx val="1"/>
          <c:order val="1"/>
          <c:tx>
            <c:strRef>
              <c:f>Sheet1!$B$10</c:f>
              <c:strCache>
                <c:ptCount val="1"/>
                <c:pt idx="0">
                  <c:v>Bleached</c:v>
                </c:pt>
              </c:strCache>
            </c:strRef>
          </c:tx>
          <c:spPr>
            <a:solidFill>
              <a:srgbClr val="FF8B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Sheet1!$C$8:$D$8</c:f>
              <c:strCache>
                <c:ptCount val="2"/>
                <c:pt idx="0">
                  <c:v>X</c:v>
                </c:pt>
                <c:pt idx="1">
                  <c:v>Y</c:v>
                </c:pt>
              </c:strCache>
            </c:strRef>
          </c:cat>
          <c:val>
            <c:numRef>
              <c:f>Sheet1!$C$10:$D$10</c:f>
              <c:numCache>
                <c:formatCode>General</c:formatCode>
                <c:ptCount val="2"/>
                <c:pt idx="0">
                  <c:v>15</c:v>
                </c:pt>
                <c:pt idx="1">
                  <c:v>14</c:v>
                </c:pt>
              </c:numCache>
            </c:numRef>
          </c:val>
          <c:extLst>
            <c:ext xmlns:c16="http://schemas.microsoft.com/office/drawing/2014/chart" uri="{C3380CC4-5D6E-409C-BE32-E72D297353CC}">
              <c16:uniqueId val="{00000001-D437-477F-BC91-4BEC2C5573F9}"/>
            </c:ext>
          </c:extLst>
        </c:ser>
        <c:ser>
          <c:idx val="2"/>
          <c:order val="2"/>
          <c:tx>
            <c:strRef>
              <c:f>Sheet1!$B$11</c:f>
              <c:strCache>
                <c:ptCount val="1"/>
                <c:pt idx="0">
                  <c:v>Deodorized</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Sheet1!$C$8:$D$8</c:f>
              <c:strCache>
                <c:ptCount val="2"/>
                <c:pt idx="0">
                  <c:v>X</c:v>
                </c:pt>
                <c:pt idx="1">
                  <c:v>Y</c:v>
                </c:pt>
              </c:strCache>
            </c:strRef>
          </c:cat>
          <c:val>
            <c:numRef>
              <c:f>Sheet1!$C$11:$D$11</c:f>
              <c:numCache>
                <c:formatCode>General</c:formatCode>
                <c:ptCount val="2"/>
                <c:pt idx="0">
                  <c:v>2.2000000000000002</c:v>
                </c:pt>
                <c:pt idx="1">
                  <c:v>1.6</c:v>
                </c:pt>
              </c:numCache>
            </c:numRef>
          </c:val>
          <c:extLst>
            <c:ext xmlns:c16="http://schemas.microsoft.com/office/drawing/2014/chart" uri="{C3380CC4-5D6E-409C-BE32-E72D297353CC}">
              <c16:uniqueId val="{00000002-D437-477F-BC91-4BEC2C5573F9}"/>
            </c:ext>
          </c:extLst>
        </c:ser>
        <c:dLbls>
          <c:dLblPos val="outEnd"/>
          <c:showLegendKey val="0"/>
          <c:showVal val="1"/>
          <c:showCatName val="0"/>
          <c:showSerName val="0"/>
          <c:showPercent val="0"/>
          <c:showBubbleSize val="0"/>
        </c:dLbls>
        <c:gapWidth val="150"/>
        <c:axId val="804765535"/>
        <c:axId val="804763135"/>
      </c:barChart>
      <c:catAx>
        <c:axId val="804765535"/>
        <c:scaling>
          <c:orientation val="minMax"/>
        </c:scaling>
        <c:delete val="1"/>
        <c:axPos val="b"/>
        <c:numFmt formatCode="General" sourceLinked="1"/>
        <c:majorTickMark val="none"/>
        <c:minorTickMark val="none"/>
        <c:tickLblPos val="nextTo"/>
        <c:crossAx val="804763135"/>
        <c:crosses val="autoZero"/>
        <c:auto val="1"/>
        <c:lblAlgn val="ctr"/>
        <c:lblOffset val="100"/>
        <c:noMultiLvlLbl val="0"/>
      </c:catAx>
      <c:valAx>
        <c:axId val="80476313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N"/>
                  <a:t>RED</a:t>
                </a:r>
                <a:r>
                  <a:rPr lang="en-IN" baseline="0"/>
                  <a:t> color</a:t>
                </a:r>
                <a:endParaRPr lang="en-IN"/>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I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47655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113CF-8940-4407-9126-F928E657FB2C}" type="datetimeFigureOut">
              <a:rPr lang="en-IN" smtClean="0"/>
              <a:t>02-01-2026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F2861-694B-440A-883E-65A89922B49F}" type="slidenum">
              <a:rPr lang="en-IN" smtClean="0"/>
              <a:t>‹#›</a:t>
            </a:fld>
            <a:endParaRPr lang="en-IN"/>
          </a:p>
        </p:txBody>
      </p:sp>
    </p:spTree>
    <p:extLst>
      <p:ext uri="{BB962C8B-B14F-4D97-AF65-F5344CB8AC3E}">
        <p14:creationId xmlns:p14="http://schemas.microsoft.com/office/powerpoint/2010/main" val="3441246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AF2861-694B-440A-883E-65A89922B49F}" type="slidenum">
              <a:rPr lang="en-IN" smtClean="0"/>
              <a:t>3</a:t>
            </a:fld>
            <a:endParaRPr lang="en-IN"/>
          </a:p>
        </p:txBody>
      </p:sp>
    </p:spTree>
    <p:extLst>
      <p:ext uri="{BB962C8B-B14F-4D97-AF65-F5344CB8AC3E}">
        <p14:creationId xmlns:p14="http://schemas.microsoft.com/office/powerpoint/2010/main" val="64843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0AF2861-694B-440A-883E-65A89922B49F}" type="slidenum">
              <a:rPr lang="en-IN" smtClean="0"/>
              <a:t>8</a:t>
            </a:fld>
            <a:endParaRPr lang="en-IN"/>
          </a:p>
        </p:txBody>
      </p:sp>
    </p:spTree>
    <p:extLst>
      <p:ext uri="{BB962C8B-B14F-4D97-AF65-F5344CB8AC3E}">
        <p14:creationId xmlns:p14="http://schemas.microsoft.com/office/powerpoint/2010/main" val="2436888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0AF2861-694B-440A-883E-65A89922B49F}" type="slidenum">
              <a:rPr lang="en-IN" smtClean="0"/>
              <a:t>11</a:t>
            </a:fld>
            <a:endParaRPr lang="en-IN"/>
          </a:p>
        </p:txBody>
      </p:sp>
    </p:spTree>
    <p:extLst>
      <p:ext uri="{BB962C8B-B14F-4D97-AF65-F5344CB8AC3E}">
        <p14:creationId xmlns:p14="http://schemas.microsoft.com/office/powerpoint/2010/main" val="1583397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AF2861-694B-440A-883E-65A89922B49F}" type="slidenum">
              <a:rPr lang="en-IN" smtClean="0"/>
              <a:t>12</a:t>
            </a:fld>
            <a:endParaRPr lang="en-IN"/>
          </a:p>
        </p:txBody>
      </p:sp>
    </p:spTree>
    <p:extLst>
      <p:ext uri="{BB962C8B-B14F-4D97-AF65-F5344CB8AC3E}">
        <p14:creationId xmlns:p14="http://schemas.microsoft.com/office/powerpoint/2010/main" val="1489138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40450" cy="34544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0AF2861-694B-440A-883E-65A89922B49F}" type="slidenum">
              <a:rPr lang="en-IN" smtClean="0"/>
              <a:t>16</a:t>
            </a:fld>
            <a:endParaRPr lang="en-IN"/>
          </a:p>
        </p:txBody>
      </p:sp>
    </p:spTree>
    <p:extLst>
      <p:ext uri="{BB962C8B-B14F-4D97-AF65-F5344CB8AC3E}">
        <p14:creationId xmlns:p14="http://schemas.microsoft.com/office/powerpoint/2010/main" val="174719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FDFD1D17-3634-480A-8233-6EFBA154256B}" type="datetimeFigureOut">
              <a:rPr lang="en-IN" smtClean="0"/>
              <a:t>02-01-2026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230808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DFD1D17-3634-480A-8233-6EFBA154256B}" type="datetimeFigureOut">
              <a:rPr lang="en-IN" smtClean="0"/>
              <a:t>02-01-2026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305607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FD1D17-3634-480A-8233-6EFBA154256B}" type="datetimeFigureOut">
              <a:rPr lang="en-IN" smtClean="0"/>
              <a:t>02-01-2026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1595070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FDFD1D17-3634-480A-8233-6EFBA154256B}" type="datetimeFigureOut">
              <a:rPr lang="en-IN" smtClean="0"/>
              <a:t>02-01-2026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719504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FDFD1D17-3634-480A-8233-6EFBA154256B}" type="datetimeFigureOut">
              <a:rPr lang="en-IN" smtClean="0"/>
              <a:t>02-01-2026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1891472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FDFD1D17-3634-480A-8233-6EFBA154256B}" type="datetimeFigureOut">
              <a:rPr lang="en-IN" smtClean="0"/>
              <a:t>02-01-2026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386707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D1D17-3634-480A-8233-6EFBA154256B}" type="datetimeFigureOut">
              <a:rPr lang="en-IN" smtClean="0"/>
              <a:t>02-01-2026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2705333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FD1D17-3634-480A-8233-6EFBA154256B}" type="datetimeFigureOut">
              <a:rPr lang="en-IN" smtClean="0"/>
              <a:t>02-01-2026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1756639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FD1D17-3634-480A-8233-6EFBA154256B}" type="datetimeFigureOut">
              <a:rPr lang="en-IN" smtClean="0"/>
              <a:t>02-01-2026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1471217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DFD1D17-3634-480A-8233-6EFBA154256B}" type="datetimeFigureOut">
              <a:rPr lang="en-IN" smtClean="0"/>
              <a:t>02-01-2026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2393672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DFD1D17-3634-480A-8233-6EFBA154256B}" type="datetimeFigureOut">
              <a:rPr lang="en-IN" smtClean="0"/>
              <a:t>02-01-2026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46B92C9-F72A-4750-9138-B0A3AD00FD39}" type="slidenum">
              <a:rPr lang="en-IN" smtClean="0"/>
              <a:t>‹#›</a:t>
            </a:fld>
            <a:endParaRPr lang="en-IN"/>
          </a:p>
        </p:txBody>
      </p:sp>
    </p:spTree>
    <p:extLst>
      <p:ext uri="{BB962C8B-B14F-4D97-AF65-F5344CB8AC3E}">
        <p14:creationId xmlns:p14="http://schemas.microsoft.com/office/powerpoint/2010/main" val="3517232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FD1D17-3634-480A-8233-6EFBA154256B}" type="datetimeFigureOut">
              <a:rPr lang="en-IN" smtClean="0"/>
              <a:t>02-01-2026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B92C9-F72A-4750-9138-B0A3AD00FD39}" type="slidenum">
              <a:rPr lang="en-IN" smtClean="0"/>
              <a:t>‹#›</a:t>
            </a:fld>
            <a:endParaRPr lang="en-IN"/>
          </a:p>
        </p:txBody>
      </p:sp>
    </p:spTree>
    <p:extLst>
      <p:ext uri="{BB962C8B-B14F-4D97-AF65-F5344CB8AC3E}">
        <p14:creationId xmlns:p14="http://schemas.microsoft.com/office/powerpoint/2010/main" val="348938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hyperlink" Target="mailto:contact@aracin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TextBox 2"/>
          <p:cNvSpPr txBox="1"/>
          <p:nvPr/>
        </p:nvSpPr>
        <p:spPr>
          <a:xfrm>
            <a:off x="89004" y="6438563"/>
            <a:ext cx="4055277" cy="338554"/>
          </a:xfrm>
          <a:prstGeom prst="rect">
            <a:avLst/>
          </a:prstGeom>
        </p:spPr>
        <p:txBody>
          <a:bodyPr wrap="none">
            <a:spAutoFit/>
          </a:bodyPr>
          <a:lstStyle>
            <a:defPPr>
              <a:defRPr lang="en-US"/>
            </a:defPPr>
            <a:lvl1pPr>
              <a:defRPr>
                <a:solidFill>
                  <a:srgbClr val="0067B5"/>
                </a:solidFill>
              </a:defRPr>
            </a:lvl1pPr>
          </a:lstStyle>
          <a:p>
            <a:r>
              <a:rPr lang="en-IN" sz="1600" b="1" spc="50" dirty="0">
                <a:ln w="0"/>
                <a:solidFill>
                  <a:schemeClr val="bg2"/>
                </a:solidFill>
                <a:effectLst>
                  <a:innerShdw blurRad="63500" dist="50800" dir="13500000">
                    <a:srgbClr val="000000">
                      <a:alpha val="50000"/>
                    </a:srgbClr>
                  </a:innerShdw>
                </a:effectLst>
              </a:rPr>
              <a:t>Copyright 2025, ARAC INTERNATIONAL LLP</a:t>
            </a:r>
          </a:p>
        </p:txBody>
      </p:sp>
      <p:grpSp>
        <p:nvGrpSpPr>
          <p:cNvPr id="4" name="Group 3"/>
          <p:cNvGrpSpPr/>
          <p:nvPr/>
        </p:nvGrpSpPr>
        <p:grpSpPr>
          <a:xfrm>
            <a:off x="11226800" y="6399758"/>
            <a:ext cx="1054204" cy="338554"/>
            <a:chOff x="11226800" y="6399758"/>
            <a:chExt cx="1054204" cy="338554"/>
          </a:xfrm>
        </p:grpSpPr>
        <p:sp>
          <p:nvSpPr>
            <p:cNvPr id="5" name="TextBox 4"/>
            <p:cNvSpPr txBox="1"/>
            <p:nvPr/>
          </p:nvSpPr>
          <p:spPr>
            <a:xfrm>
              <a:off x="11226800" y="6399758"/>
              <a:ext cx="1054204" cy="338554"/>
            </a:xfrm>
            <a:prstGeom prst="rect">
              <a:avLst/>
            </a:prstGeom>
            <a:noFill/>
          </p:spPr>
          <p:txBody>
            <a:bodyPr wrap="square" rtlCol="0">
              <a:spAutoFit/>
            </a:bodyPr>
            <a:lstStyle/>
            <a:p>
              <a:r>
                <a:rPr lang="en-IN" sz="1600" dirty="0">
                  <a:ln w="0"/>
                  <a:solidFill>
                    <a:srgbClr val="002060"/>
                  </a:solidFill>
                  <a:effectLst>
                    <a:outerShdw blurRad="38100" dist="19050" dir="2700000" algn="tl" rotWithShape="0">
                      <a:schemeClr val="dk1">
                        <a:alpha val="40000"/>
                      </a:schemeClr>
                    </a:outerShdw>
                  </a:effectLst>
                </a:rPr>
                <a:t>ENGLISH</a:t>
              </a:r>
              <a:endParaRPr lang="en-IN" dirty="0">
                <a:ln w="0"/>
                <a:solidFill>
                  <a:srgbClr val="002060"/>
                </a:solidFill>
                <a:effectLst>
                  <a:outerShdw blurRad="38100" dist="19050" dir="2700000" algn="tl" rotWithShape="0">
                    <a:schemeClr val="dk1">
                      <a:alpha val="40000"/>
                    </a:schemeClr>
                  </a:outerShdw>
                </a:effectLst>
              </a:endParaRPr>
            </a:p>
          </p:txBody>
        </p:sp>
        <p:cxnSp>
          <p:nvCxnSpPr>
            <p:cNvPr id="6" name="Straight Connector 5"/>
            <p:cNvCxnSpPr/>
            <p:nvPr/>
          </p:nvCxnSpPr>
          <p:spPr>
            <a:xfrm>
              <a:off x="11226800" y="6399758"/>
              <a:ext cx="0" cy="338554"/>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2050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665974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71638" y="1270020"/>
            <a:ext cx="9384631"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80141" y="598025"/>
            <a:ext cx="6146234" cy="769441"/>
          </a:xfrm>
          <a:prstGeom prst="rect">
            <a:avLst/>
          </a:prstGeom>
        </p:spPr>
        <p:txBody>
          <a:bodyPr wrap="none">
            <a:spAutoFit/>
          </a:bodyPr>
          <a:lstStyle/>
          <a:p>
            <a:r>
              <a:rPr lang="en-IN" sz="4400" dirty="0">
                <a:solidFill>
                  <a:srgbClr val="086AB5"/>
                </a:solidFill>
                <a:latin typeface="Domine" panose="02040503040403060204" pitchFamily="18" charset="0"/>
              </a:rPr>
              <a:t>BLEACHING EARTHS</a:t>
            </a:r>
          </a:p>
        </p:txBody>
      </p:sp>
      <p:sp>
        <p:nvSpPr>
          <p:cNvPr id="6" name="TextBox 5"/>
          <p:cNvSpPr txBox="1"/>
          <p:nvPr/>
        </p:nvSpPr>
        <p:spPr>
          <a:xfrm>
            <a:off x="380140" y="2523986"/>
            <a:ext cx="4599233" cy="3785652"/>
          </a:xfrm>
          <a:prstGeom prst="rect">
            <a:avLst/>
          </a:prstGeom>
          <a:solidFill>
            <a:schemeClr val="bg1"/>
          </a:solidFill>
        </p:spPr>
        <p:txBody>
          <a:bodyPr wrap="square" rtlCol="0">
            <a:spAutoFit/>
          </a:bodyPr>
          <a:lstStyle/>
          <a:p>
            <a:pPr algn="just" defTabSz="1030288"/>
            <a:r>
              <a:rPr lang="en-IN" sz="2000" dirty="0">
                <a:latin typeface="Alegreya Sans" panose="00000500000000000000" pitchFamily="2" charset="0"/>
              </a:rPr>
              <a:t>BENTON-earths™ Bleaching Earths offer edible oil refineries &amp; Bio-Fuel processors key-processing ingredient to produce clear, clean and healthy edible oils &amp; sustainable fuels.</a:t>
            </a:r>
          </a:p>
          <a:p>
            <a:pPr algn="just" defTabSz="1030288"/>
            <a:r>
              <a:rPr lang="en-IN" sz="2000" dirty="0">
                <a:latin typeface="Alegreya Sans" panose="00000500000000000000" pitchFamily="2" charset="0"/>
              </a:rPr>
              <a:t>BENTON-earths™ bleaching earths are classified into three product families: Natural, Performa and Ultima. Our product families are designed to offer a range of performance options depending on edible oil origin, oil type, process and expected quality of Refined Edible Oil.</a:t>
            </a:r>
          </a:p>
        </p:txBody>
      </p:sp>
      <p:sp>
        <p:nvSpPr>
          <p:cNvPr id="9" name="TextBox 8"/>
          <p:cNvSpPr txBox="1"/>
          <p:nvPr/>
        </p:nvSpPr>
        <p:spPr>
          <a:xfrm>
            <a:off x="5214087" y="2523986"/>
            <a:ext cx="3931409" cy="3170099"/>
          </a:xfrm>
          <a:prstGeom prst="rect">
            <a:avLst/>
          </a:prstGeom>
          <a:solidFill>
            <a:schemeClr val="bg1"/>
          </a:solidFill>
        </p:spPr>
        <p:txBody>
          <a:bodyPr wrap="square" rtlCol="0">
            <a:spAutoFit/>
          </a:bodyPr>
          <a:lstStyle>
            <a:defPPr>
              <a:defRPr lang="en-US"/>
            </a:defPPr>
            <a:lvl1pPr algn="just" defTabSz="1030288">
              <a:defRPr sz="2000">
                <a:latin typeface="Alegreya Sans" panose="00000500000000000000" pitchFamily="2" charset="0"/>
              </a:defRPr>
            </a:lvl1pPr>
          </a:lstStyle>
          <a:p>
            <a:r>
              <a:rPr lang="en-IN" dirty="0"/>
              <a:t>BENTON-earths™ products originate from a diverse mineral deposits located in Kutch &amp; North Karnataka regions. The clay in both regions features a high active surface area and high micro-pore volume. These features are well suited for the removal of chlorophylls, </a:t>
            </a:r>
            <a:r>
              <a:rPr lang="en-IN" dirty="0" err="1"/>
              <a:t>color</a:t>
            </a:r>
            <a:r>
              <a:rPr lang="en-IN" dirty="0"/>
              <a:t> bodies, soaps and other impurities from edible oils &amp; bio-fuels.</a:t>
            </a:r>
          </a:p>
        </p:txBody>
      </p:sp>
      <p:pic>
        <p:nvPicPr>
          <p:cNvPr id="14" name="Picture 13"/>
          <p:cNvPicPr>
            <a:picLocks noChangeAspect="1"/>
          </p:cNvPicPr>
          <p:nvPr/>
        </p:nvPicPr>
        <p:blipFill>
          <a:blip r:embed="rId3"/>
          <a:stretch>
            <a:fillRect/>
          </a:stretch>
        </p:blipFill>
        <p:spPr>
          <a:xfrm>
            <a:off x="9288712" y="2661920"/>
            <a:ext cx="2903288" cy="2956560"/>
          </a:xfrm>
          <a:prstGeom prst="rect">
            <a:avLst/>
          </a:prstGeom>
        </p:spPr>
      </p:pic>
      <p:cxnSp>
        <p:nvCxnSpPr>
          <p:cNvPr id="16" name="Straight Connector 15"/>
          <p:cNvCxnSpPr/>
          <p:nvPr/>
        </p:nvCxnSpPr>
        <p:spPr>
          <a:xfrm>
            <a:off x="5066927" y="2523986"/>
            <a:ext cx="0" cy="34747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0621" y="1293991"/>
            <a:ext cx="3988602" cy="400110"/>
          </a:xfrm>
          <a:prstGeom prst="rect">
            <a:avLst/>
          </a:prstGeom>
          <a:noFill/>
        </p:spPr>
        <p:txBody>
          <a:bodyPr wrap="square" rtlCol="0">
            <a:spAutoFit/>
          </a:bodyPr>
          <a:lstStyle/>
          <a:p>
            <a:r>
              <a:rPr lang="en-IN" sz="2000" dirty="0">
                <a:solidFill>
                  <a:srgbClr val="2AC4F4"/>
                </a:solidFill>
                <a:latin typeface="Alegreya Sans" panose="00000500000000000000" pitchFamily="2" charset="0"/>
              </a:rPr>
              <a:t>FOR EDIBLE OILS &amp; BIO-FUELS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Tree>
    <p:extLst>
      <p:ext uri="{BB962C8B-B14F-4D97-AF65-F5344CB8AC3E}">
        <p14:creationId xmlns:p14="http://schemas.microsoft.com/office/powerpoint/2010/main" val="377375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471638" y="1137940"/>
            <a:ext cx="9384631"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sp>
        <p:nvSpPr>
          <p:cNvPr id="8" name="Rectangle 1"/>
          <p:cNvSpPr>
            <a:spLocks noChangeArrowheads="1"/>
          </p:cNvSpPr>
          <p:nvPr/>
        </p:nvSpPr>
        <p:spPr bwMode="auto">
          <a:xfrm>
            <a:off x="380141" y="1970122"/>
            <a:ext cx="8039959" cy="4154984"/>
          </a:xfrm>
          <a:prstGeom prst="rect">
            <a:avLst/>
          </a:prstGeom>
          <a:noFill/>
        </p:spPr>
        <p:txBody>
          <a:bodyPr wrap="square" rtlCol="0">
            <a:spAutoFit/>
          </a:bodyPr>
          <a:lstStyle/>
          <a:p>
            <a:pPr algn="just"/>
            <a:r>
              <a:rPr lang="en-IN" altLang="en-US" sz="2400" b="1" dirty="0">
                <a:latin typeface="Alegreya Sans" panose="00000500000000000000" pitchFamily="2" charset="0"/>
              </a:rPr>
              <a:t>Bentonite</a:t>
            </a:r>
            <a:r>
              <a:rPr lang="en-IN" altLang="en-US" sz="2400" dirty="0">
                <a:latin typeface="Alegreya Sans" panose="00000500000000000000" pitchFamily="2" charset="0"/>
              </a:rPr>
              <a:t> contains clay minerals of the </a:t>
            </a:r>
            <a:r>
              <a:rPr lang="en-IN" altLang="en-US" sz="2400" i="1" u="sng" dirty="0" err="1">
                <a:latin typeface="Alegreya Sans" panose="00000500000000000000" pitchFamily="2" charset="0"/>
              </a:rPr>
              <a:t>smectite</a:t>
            </a:r>
            <a:r>
              <a:rPr lang="en-IN" altLang="en-US" sz="2400" dirty="0">
                <a:latin typeface="Alegreya Sans" panose="00000500000000000000" pitchFamily="2" charset="0"/>
              </a:rPr>
              <a:t> group. </a:t>
            </a:r>
            <a:r>
              <a:rPr lang="en-US" altLang="en-US" sz="2400" dirty="0">
                <a:latin typeface="Alegreya Sans" panose="00000500000000000000" pitchFamily="2" charset="0"/>
              </a:rPr>
              <a:t>The main constituent, which is the determinant factor in the clay's properties, is the clay mineral </a:t>
            </a:r>
            <a:r>
              <a:rPr lang="en-US" altLang="en-US" sz="2400" i="1" u="sng" dirty="0">
                <a:latin typeface="Alegreya Sans" panose="00000500000000000000" pitchFamily="2" charset="0"/>
              </a:rPr>
              <a:t>montmorillonite</a:t>
            </a:r>
            <a:r>
              <a:rPr lang="en-US" altLang="en-US" sz="2400" dirty="0">
                <a:latin typeface="Alegreya Sans" panose="00000500000000000000" pitchFamily="2" charset="0"/>
              </a:rPr>
              <a:t>. </a:t>
            </a:r>
            <a:r>
              <a:rPr lang="en-IN" altLang="en-US" sz="2400" dirty="0">
                <a:latin typeface="Alegreya Sans" panose="00000500000000000000" pitchFamily="2" charset="0"/>
              </a:rPr>
              <a:t>Bentonite has the </a:t>
            </a:r>
            <a:r>
              <a:rPr lang="en-IN" altLang="en-US" sz="2400" b="1" u="sng" dirty="0">
                <a:latin typeface="Alegreya Sans" panose="00000500000000000000" pitchFamily="2" charset="0"/>
              </a:rPr>
              <a:t>particular properties of swelling, high surface area and strong binding properties</a:t>
            </a:r>
            <a:r>
              <a:rPr lang="en-IN" altLang="en-US" sz="2400" dirty="0">
                <a:latin typeface="Alegreya Sans" panose="00000500000000000000" pitchFamily="2" charset="0"/>
              </a:rPr>
              <a:t>.</a:t>
            </a:r>
            <a:endParaRPr lang="en-US" altLang="en-US" sz="2400" dirty="0">
              <a:latin typeface="Alegreya Sans" panose="00000500000000000000" pitchFamily="2" charset="0"/>
            </a:endParaRPr>
          </a:p>
          <a:p>
            <a:pPr algn="just"/>
            <a:endParaRPr lang="en-US" altLang="en-US" sz="2400" dirty="0">
              <a:latin typeface="Alegreya Sans" panose="00000500000000000000" pitchFamily="2" charset="0"/>
            </a:endParaRPr>
          </a:p>
          <a:p>
            <a:pPr algn="just"/>
            <a:r>
              <a:rPr lang="en-US" altLang="en-US" sz="2400" i="1" dirty="0" err="1">
                <a:latin typeface="Alegreya Sans" panose="00000500000000000000" pitchFamily="2" charset="0"/>
              </a:rPr>
              <a:t>Smectites</a:t>
            </a:r>
            <a:r>
              <a:rPr lang="en-US" altLang="en-US" sz="2400" dirty="0">
                <a:latin typeface="Alegreya Sans" panose="00000500000000000000" pitchFamily="2" charset="0"/>
              </a:rPr>
              <a:t> are clay minerals, i.e. they consist of individual crystallites the majority of which are &lt;2µm in largest dimension. </a:t>
            </a:r>
          </a:p>
          <a:p>
            <a:pPr algn="just"/>
            <a:endParaRPr lang="en-US" altLang="en-US" sz="2400" dirty="0">
              <a:latin typeface="Alegreya Sans" panose="00000500000000000000" pitchFamily="2" charset="0"/>
            </a:endParaRPr>
          </a:p>
          <a:p>
            <a:pPr algn="just"/>
            <a:r>
              <a:rPr lang="en-US" altLang="en-US" sz="2400" i="1" dirty="0" err="1">
                <a:latin typeface="Alegreya Sans" panose="00000500000000000000" pitchFamily="2" charset="0"/>
              </a:rPr>
              <a:t>Smectite</a:t>
            </a:r>
            <a:r>
              <a:rPr lang="en-US" altLang="en-US" sz="2400" dirty="0">
                <a:latin typeface="Alegreya Sans" panose="00000500000000000000" pitchFamily="2" charset="0"/>
              </a:rPr>
              <a:t> crystallites themselves are three-layer clay minerals. They consist of two tetrahedral layers and one octahedral layer. </a:t>
            </a:r>
          </a:p>
        </p:txBody>
      </p:sp>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8685213" y="1970122"/>
            <a:ext cx="3163887" cy="4138578"/>
          </a:xfrm>
          <a:prstGeom prst="rect">
            <a:avLst/>
          </a:prstGeom>
        </p:spPr>
      </p:pic>
      <p:sp>
        <p:nvSpPr>
          <p:cNvPr id="4" name="Rectangle 3"/>
          <p:cNvSpPr/>
          <p:nvPr/>
        </p:nvSpPr>
        <p:spPr>
          <a:xfrm>
            <a:off x="380141" y="598025"/>
            <a:ext cx="9708107" cy="584775"/>
          </a:xfrm>
          <a:prstGeom prst="rect">
            <a:avLst/>
          </a:prstGeom>
        </p:spPr>
        <p:txBody>
          <a:bodyPr wrap="none">
            <a:spAutoFit/>
          </a:bodyPr>
          <a:lstStyle/>
          <a:p>
            <a:r>
              <a:rPr lang="en-IN" sz="3200" dirty="0">
                <a:solidFill>
                  <a:srgbClr val="086AB5"/>
                </a:solidFill>
                <a:latin typeface="Domine" panose="02040503040403060204" pitchFamily="18" charset="0"/>
              </a:rPr>
              <a:t>BENTONITE: FOUNDATION OF OUR BUSINESS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Tree>
    <p:extLst>
      <p:ext uri="{BB962C8B-B14F-4D97-AF65-F5344CB8AC3E}">
        <p14:creationId xmlns:p14="http://schemas.microsoft.com/office/powerpoint/2010/main" val="40609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1"/>
            <a:ext cx="12192000" cy="68580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
        <p:nvSpPr>
          <p:cNvPr id="9" name="Rectangle 8">
            <a:extLst>
              <a:ext uri="{FF2B5EF4-FFF2-40B4-BE49-F238E27FC236}">
                <a16:creationId xmlns:a16="http://schemas.microsoft.com/office/drawing/2014/main" id="{09BDCA5C-B4D6-D0C3-D416-D5A470514E09}"/>
              </a:ext>
            </a:extLst>
          </p:cNvPr>
          <p:cNvSpPr/>
          <p:nvPr/>
        </p:nvSpPr>
        <p:spPr>
          <a:xfrm>
            <a:off x="4464995" y="894081"/>
            <a:ext cx="7393021" cy="57693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10" name="Rectangle 9">
            <a:extLst>
              <a:ext uri="{FF2B5EF4-FFF2-40B4-BE49-F238E27FC236}">
                <a16:creationId xmlns:a16="http://schemas.microsoft.com/office/drawing/2014/main" id="{1A2B4C9F-07F8-4FD7-0A24-79F9B123BF4A}"/>
              </a:ext>
            </a:extLst>
          </p:cNvPr>
          <p:cNvSpPr/>
          <p:nvPr/>
        </p:nvSpPr>
        <p:spPr>
          <a:xfrm>
            <a:off x="4105835" y="305832"/>
            <a:ext cx="5563459" cy="1323439"/>
          </a:xfrm>
          <a:prstGeom prst="rect">
            <a:avLst/>
          </a:prstGeom>
        </p:spPr>
        <p:txBody>
          <a:bodyPr wrap="square">
            <a:spAutoFit/>
          </a:bodyPr>
          <a:lstStyle/>
          <a:p>
            <a:r>
              <a:rPr lang="en-IN" sz="4000" dirty="0">
                <a:solidFill>
                  <a:srgbClr val="086AB5"/>
                </a:solidFill>
                <a:latin typeface="Domine" panose="02040503040403060204" pitchFamily="18" charset="0"/>
              </a:rPr>
              <a:t>PROVEN &amp; RELIABLE PERFORMANCE</a:t>
            </a:r>
          </a:p>
        </p:txBody>
      </p:sp>
      <p:cxnSp>
        <p:nvCxnSpPr>
          <p:cNvPr id="11" name="Straight Connector 10">
            <a:extLst>
              <a:ext uri="{FF2B5EF4-FFF2-40B4-BE49-F238E27FC236}">
                <a16:creationId xmlns:a16="http://schemas.microsoft.com/office/drawing/2014/main" id="{E2055DD2-5A71-EDF4-AF52-5A1619B0DBE9}"/>
              </a:ext>
            </a:extLst>
          </p:cNvPr>
          <p:cNvCxnSpPr>
            <a:cxnSpLocks/>
          </p:cNvCxnSpPr>
          <p:nvPr/>
        </p:nvCxnSpPr>
        <p:spPr>
          <a:xfrm>
            <a:off x="4236242" y="1629271"/>
            <a:ext cx="5977801"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105835" y="1777107"/>
            <a:ext cx="6794500" cy="4893647"/>
          </a:xfrm>
          <a:prstGeom prst="rect">
            <a:avLst/>
          </a:prstGeom>
          <a:solidFill>
            <a:schemeClr val="bg1"/>
          </a:solidFill>
        </p:spPr>
        <p:txBody>
          <a:bodyPr wrap="square" rtlCol="0">
            <a:spAutoFit/>
          </a:bodyPr>
          <a:lstStyle/>
          <a:p>
            <a:pPr marL="285750" indent="-285750">
              <a:buFont typeface="Wingdings" panose="05000000000000000000" pitchFamily="2" charset="2"/>
              <a:buChar char="ü"/>
            </a:pPr>
            <a:r>
              <a:rPr lang="en-IN" sz="2400" dirty="0">
                <a:latin typeface="Alegreya Sans" panose="00000500000000000000" pitchFamily="2" charset="0"/>
              </a:rPr>
              <a:t>Efficient removal of chlorophyll and </a:t>
            </a:r>
            <a:r>
              <a:rPr lang="en-IN" sz="2400" dirty="0" err="1">
                <a:latin typeface="Alegreya Sans" panose="00000500000000000000" pitchFamily="2" charset="0"/>
              </a:rPr>
              <a:t>color</a:t>
            </a:r>
            <a:r>
              <a:rPr lang="en-IN" sz="2400" dirty="0">
                <a:latin typeface="Alegreya Sans" panose="00000500000000000000" pitchFamily="2" charset="0"/>
              </a:rPr>
              <a:t> bodies</a:t>
            </a:r>
          </a:p>
          <a:p>
            <a:pPr marL="285750" indent="-285750">
              <a:buFont typeface="Wingdings" panose="05000000000000000000" pitchFamily="2" charset="2"/>
              <a:buChar char="ü"/>
            </a:pPr>
            <a:endParaRPr lang="en-IN" sz="2400" dirty="0">
              <a:latin typeface="Alegreya Sans" panose="00000500000000000000" pitchFamily="2" charset="0"/>
            </a:endParaRPr>
          </a:p>
          <a:p>
            <a:pPr marL="285750" indent="-285750">
              <a:buFont typeface="Wingdings" panose="05000000000000000000" pitchFamily="2" charset="2"/>
              <a:buChar char="ü"/>
            </a:pPr>
            <a:r>
              <a:rPr lang="en-IN" sz="2400" dirty="0">
                <a:latin typeface="Alegreya Sans" panose="00000500000000000000" pitchFamily="2" charset="0"/>
              </a:rPr>
              <a:t>Fast Filtration with long filtration cycle and increased production capacity by less-pressure build-up at end of filtration stage</a:t>
            </a:r>
          </a:p>
          <a:p>
            <a:pPr marL="285750" indent="-285750">
              <a:buFont typeface="Wingdings" panose="05000000000000000000" pitchFamily="2" charset="2"/>
              <a:buChar char="ü"/>
            </a:pPr>
            <a:endParaRPr lang="en-IN" sz="2400" dirty="0">
              <a:latin typeface="Alegreya Sans" panose="00000500000000000000" pitchFamily="2" charset="0"/>
            </a:endParaRPr>
          </a:p>
          <a:p>
            <a:pPr marL="285750" indent="-285750">
              <a:buFont typeface="Wingdings" panose="05000000000000000000" pitchFamily="2" charset="2"/>
              <a:buChar char="ü"/>
            </a:pPr>
            <a:r>
              <a:rPr lang="en-IN" sz="2400" dirty="0">
                <a:latin typeface="Alegreya Sans" panose="00000500000000000000" pitchFamily="2" charset="0"/>
              </a:rPr>
              <a:t>Less Oil Retention at Filtering Stage</a:t>
            </a:r>
          </a:p>
          <a:p>
            <a:pPr marL="285750" indent="-285750">
              <a:buFont typeface="Wingdings" panose="05000000000000000000" pitchFamily="2" charset="2"/>
              <a:buChar char="ü"/>
            </a:pPr>
            <a:endParaRPr lang="en-IN" sz="2400" dirty="0">
              <a:latin typeface="Alegreya Sans" panose="00000500000000000000" pitchFamily="2" charset="0"/>
            </a:endParaRPr>
          </a:p>
          <a:p>
            <a:pPr marL="285750" indent="-285750">
              <a:buFont typeface="Wingdings" panose="05000000000000000000" pitchFamily="2" charset="2"/>
              <a:buChar char="ü"/>
            </a:pPr>
            <a:r>
              <a:rPr lang="en-IN" sz="2400" dirty="0">
                <a:latin typeface="Alegreya Sans" panose="00000500000000000000" pitchFamily="2" charset="0"/>
              </a:rPr>
              <a:t>3-MCPD &amp; GE compliant</a:t>
            </a:r>
          </a:p>
          <a:p>
            <a:pPr marL="285750" indent="-285750">
              <a:buFont typeface="Wingdings" panose="05000000000000000000" pitchFamily="2" charset="2"/>
              <a:buChar char="ü"/>
            </a:pPr>
            <a:endParaRPr lang="en-IN" sz="2400" dirty="0">
              <a:latin typeface="Alegreya Sans" panose="00000500000000000000" pitchFamily="2" charset="0"/>
            </a:endParaRPr>
          </a:p>
          <a:p>
            <a:pPr marL="285750" indent="-285750">
              <a:buFont typeface="Wingdings" panose="05000000000000000000" pitchFamily="2" charset="2"/>
              <a:buChar char="ü"/>
            </a:pPr>
            <a:r>
              <a:rPr lang="en-IN" sz="2400" dirty="0">
                <a:latin typeface="Alegreya Sans" panose="00000500000000000000" pitchFamily="2" charset="0"/>
              </a:rPr>
              <a:t>Reduced Free Fatty Acid rise and doesn’t affect anti-oxidant present in the finished oil, hence reduces the associated risk of damaged oil</a:t>
            </a:r>
          </a:p>
        </p:txBody>
      </p:sp>
    </p:spTree>
    <p:extLst>
      <p:ext uri="{BB962C8B-B14F-4D97-AF65-F5344CB8AC3E}">
        <p14:creationId xmlns:p14="http://schemas.microsoft.com/office/powerpoint/2010/main" val="188242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71638" y="1574800"/>
            <a:ext cx="1689100" cy="16891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50000"/>
                </a:schemeClr>
              </a:solidFill>
            </a:endParaRPr>
          </a:p>
        </p:txBody>
      </p:sp>
      <p:sp>
        <p:nvSpPr>
          <p:cNvPr id="8" name="Rounded Rectangle 7"/>
          <p:cNvSpPr/>
          <p:nvPr/>
        </p:nvSpPr>
        <p:spPr>
          <a:xfrm>
            <a:off x="2849852" y="1574800"/>
            <a:ext cx="1689100" cy="16891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50000"/>
                </a:schemeClr>
              </a:solidFill>
            </a:endParaRPr>
          </a:p>
        </p:txBody>
      </p:sp>
      <p:sp>
        <p:nvSpPr>
          <p:cNvPr id="11" name="Rounded Rectangle 10"/>
          <p:cNvSpPr/>
          <p:nvPr/>
        </p:nvSpPr>
        <p:spPr>
          <a:xfrm>
            <a:off x="10007418" y="1574800"/>
            <a:ext cx="1689100" cy="16891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50000"/>
                </a:schemeClr>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110" y="1764922"/>
            <a:ext cx="1512156" cy="1308855"/>
          </a:xfrm>
          <a:prstGeom prst="rect">
            <a:avLst/>
          </a:prstGeom>
        </p:spPr>
      </p:pic>
      <p:pic>
        <p:nvPicPr>
          <p:cNvPr id="45" name="Picture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561" y="1002196"/>
            <a:ext cx="2482760" cy="2482760"/>
          </a:xfrm>
          <a:prstGeom prst="rect">
            <a:avLst/>
          </a:prstGeom>
        </p:spPr>
      </p:pic>
      <p:sp>
        <p:nvSpPr>
          <p:cNvPr id="10" name="Rounded Rectangle 9"/>
          <p:cNvSpPr/>
          <p:nvPr/>
        </p:nvSpPr>
        <p:spPr>
          <a:xfrm>
            <a:off x="5228066" y="1574800"/>
            <a:ext cx="1689100" cy="16891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50000"/>
                </a:schemeClr>
              </a:solidFill>
            </a:endParaRPr>
          </a:p>
        </p:txBody>
      </p:sp>
      <p:sp>
        <p:nvSpPr>
          <p:cNvPr id="4" name="Rectangle 3"/>
          <p:cNvSpPr/>
          <p:nvPr/>
        </p:nvSpPr>
        <p:spPr>
          <a:xfrm>
            <a:off x="380141" y="572625"/>
            <a:ext cx="6635150" cy="707886"/>
          </a:xfrm>
          <a:prstGeom prst="rect">
            <a:avLst/>
          </a:prstGeom>
        </p:spPr>
        <p:txBody>
          <a:bodyPr wrap="none">
            <a:spAutoFit/>
          </a:bodyPr>
          <a:lstStyle/>
          <a:p>
            <a:r>
              <a:rPr lang="en-IN" sz="4000" dirty="0">
                <a:solidFill>
                  <a:srgbClr val="086AB5"/>
                </a:solidFill>
                <a:latin typeface="Domine" panose="02040503040403060204" pitchFamily="18" charset="0"/>
              </a:rPr>
              <a:t>OUR UNIQUE APPROACH</a:t>
            </a:r>
          </a:p>
        </p:txBody>
      </p:sp>
      <p:sp>
        <p:nvSpPr>
          <p:cNvPr id="13" name="TextBox 12"/>
          <p:cNvSpPr txBox="1"/>
          <p:nvPr/>
        </p:nvSpPr>
        <p:spPr>
          <a:xfrm>
            <a:off x="703199" y="3333190"/>
            <a:ext cx="1225978" cy="400110"/>
          </a:xfrm>
          <a:prstGeom prst="rect">
            <a:avLst/>
          </a:prstGeom>
          <a:noFill/>
        </p:spPr>
        <p:txBody>
          <a:bodyPr wrap="square" rtlCol="0">
            <a:spAutoFit/>
          </a:bodyPr>
          <a:lstStyle/>
          <a:p>
            <a:pPr algn="ctr"/>
            <a:r>
              <a:rPr lang="en-IN" sz="2000" dirty="0">
                <a:solidFill>
                  <a:schemeClr val="accent4">
                    <a:lumMod val="50000"/>
                  </a:schemeClr>
                </a:solidFill>
              </a:rPr>
              <a:t>MINING</a:t>
            </a:r>
          </a:p>
        </p:txBody>
      </p:sp>
      <p:sp>
        <p:nvSpPr>
          <p:cNvPr id="14" name="TextBox 13"/>
          <p:cNvSpPr txBox="1"/>
          <p:nvPr/>
        </p:nvSpPr>
        <p:spPr>
          <a:xfrm>
            <a:off x="2447458" y="3333190"/>
            <a:ext cx="2493887" cy="400110"/>
          </a:xfrm>
          <a:prstGeom prst="rect">
            <a:avLst/>
          </a:prstGeom>
          <a:noFill/>
        </p:spPr>
        <p:txBody>
          <a:bodyPr wrap="square" rtlCol="0">
            <a:spAutoFit/>
          </a:bodyPr>
          <a:lstStyle/>
          <a:p>
            <a:pPr algn="ctr"/>
            <a:r>
              <a:rPr lang="en-IN" sz="2000" dirty="0">
                <a:solidFill>
                  <a:schemeClr val="accent4">
                    <a:lumMod val="50000"/>
                  </a:schemeClr>
                </a:solidFill>
              </a:rPr>
              <a:t>PRODUCTION</a:t>
            </a:r>
          </a:p>
        </p:txBody>
      </p:sp>
      <p:sp>
        <p:nvSpPr>
          <p:cNvPr id="15" name="TextBox 14"/>
          <p:cNvSpPr txBox="1"/>
          <p:nvPr/>
        </p:nvSpPr>
        <p:spPr>
          <a:xfrm>
            <a:off x="4782911" y="3320040"/>
            <a:ext cx="2579410" cy="707886"/>
          </a:xfrm>
          <a:prstGeom prst="rect">
            <a:avLst/>
          </a:prstGeom>
          <a:noFill/>
        </p:spPr>
        <p:txBody>
          <a:bodyPr wrap="square" rtlCol="0">
            <a:spAutoFit/>
          </a:bodyPr>
          <a:lstStyle/>
          <a:p>
            <a:pPr algn="ctr"/>
            <a:r>
              <a:rPr lang="en-IN" sz="2000" dirty="0">
                <a:solidFill>
                  <a:schemeClr val="accent4">
                    <a:lumMod val="50000"/>
                  </a:schemeClr>
                </a:solidFill>
              </a:rPr>
              <a:t>CONTROLLED QUALITY TESTING</a:t>
            </a:r>
          </a:p>
        </p:txBody>
      </p:sp>
      <p:sp>
        <p:nvSpPr>
          <p:cNvPr id="17" name="TextBox 16"/>
          <p:cNvSpPr txBox="1"/>
          <p:nvPr/>
        </p:nvSpPr>
        <p:spPr>
          <a:xfrm>
            <a:off x="9762621" y="3320040"/>
            <a:ext cx="2091494" cy="400110"/>
          </a:xfrm>
          <a:prstGeom prst="rect">
            <a:avLst/>
          </a:prstGeom>
          <a:noFill/>
        </p:spPr>
        <p:txBody>
          <a:bodyPr wrap="square" rtlCol="0">
            <a:spAutoFit/>
          </a:bodyPr>
          <a:lstStyle/>
          <a:p>
            <a:pPr algn="ctr"/>
            <a:r>
              <a:rPr lang="en-IN" sz="2000" dirty="0">
                <a:solidFill>
                  <a:schemeClr val="accent4">
                    <a:lumMod val="50000"/>
                  </a:schemeClr>
                </a:solidFill>
              </a:rPr>
              <a:t>LOGISTICS</a:t>
            </a:r>
          </a:p>
        </p:txBody>
      </p:sp>
      <p:grpSp>
        <p:nvGrpSpPr>
          <p:cNvPr id="21" name="Group 20"/>
          <p:cNvGrpSpPr/>
          <p:nvPr/>
        </p:nvGrpSpPr>
        <p:grpSpPr>
          <a:xfrm>
            <a:off x="232159" y="4041076"/>
            <a:ext cx="2168058" cy="2387388"/>
            <a:chOff x="279400" y="4361219"/>
            <a:chExt cx="2168058" cy="2387388"/>
          </a:xfrm>
        </p:grpSpPr>
        <p:sp>
          <p:nvSpPr>
            <p:cNvPr id="19" name="Rectangle 18"/>
            <p:cNvSpPr/>
            <p:nvPr/>
          </p:nvSpPr>
          <p:spPr>
            <a:xfrm>
              <a:off x="279400" y="4361219"/>
              <a:ext cx="2057399" cy="23873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20" name="TextBox 19"/>
            <p:cNvSpPr txBox="1"/>
            <p:nvPr/>
          </p:nvSpPr>
          <p:spPr>
            <a:xfrm>
              <a:off x="342040" y="4440283"/>
              <a:ext cx="2105418" cy="2308324"/>
            </a:xfrm>
            <a:prstGeom prst="rect">
              <a:avLst/>
            </a:prstGeom>
            <a:noFill/>
          </p:spPr>
          <p:txBody>
            <a:bodyPr wrap="square" rtlCol="0">
              <a:spAutoFit/>
            </a:bodyPr>
            <a:lstStyle/>
            <a:p>
              <a:pPr marL="177800" indent="-177800" defTabSz="939800">
                <a:buFont typeface="Arial" panose="020B0604020202020204" pitchFamily="34" charset="0"/>
                <a:buChar char="•"/>
              </a:pPr>
              <a:r>
                <a:rPr lang="en-IN" dirty="0">
                  <a:solidFill>
                    <a:srgbClr val="002060"/>
                  </a:solidFill>
                </a:rPr>
                <a:t>Selective Mining from large-base of mining sites. </a:t>
              </a:r>
            </a:p>
            <a:p>
              <a:pPr marL="177800" indent="-177800" defTabSz="939800">
                <a:buFont typeface="Arial" panose="020B0604020202020204" pitchFamily="34" charset="0"/>
                <a:buChar char="•"/>
              </a:pPr>
              <a:endParaRPr lang="en-IN" dirty="0">
                <a:solidFill>
                  <a:srgbClr val="002060"/>
                </a:solidFill>
              </a:endParaRPr>
            </a:p>
            <a:p>
              <a:pPr marL="177800" indent="-177800" defTabSz="939800">
                <a:buFont typeface="Arial" panose="020B0604020202020204" pitchFamily="34" charset="0"/>
                <a:buChar char="•"/>
              </a:pPr>
              <a:r>
                <a:rPr lang="en-IN" dirty="0">
                  <a:solidFill>
                    <a:srgbClr val="002060"/>
                  </a:solidFill>
                </a:rPr>
                <a:t>Long-term contracts with mine owners for secure supply.</a:t>
              </a:r>
            </a:p>
          </p:txBody>
        </p:sp>
      </p:grpSp>
      <p:pic>
        <p:nvPicPr>
          <p:cNvPr id="46" name="Pictur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3314" y="1266280"/>
            <a:ext cx="2321863" cy="2321863"/>
          </a:xfrm>
          <a:prstGeom prst="rect">
            <a:avLst/>
          </a:prstGeom>
          <a:noFill/>
          <a:ln>
            <a:noFill/>
          </a:ln>
        </p:spPr>
      </p:pic>
      <p:cxnSp>
        <p:nvCxnSpPr>
          <p:cNvPr id="22" name="Straight Connector 21"/>
          <p:cNvCxnSpPr/>
          <p:nvPr/>
        </p:nvCxnSpPr>
        <p:spPr>
          <a:xfrm>
            <a:off x="471638" y="1239540"/>
            <a:ext cx="9384631"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5233" y="1653709"/>
            <a:ext cx="1683719" cy="1547007"/>
          </a:xfrm>
          <a:prstGeom prst="rect">
            <a:avLst/>
          </a:prstGeom>
        </p:spPr>
      </p:pic>
      <p:sp>
        <p:nvSpPr>
          <p:cNvPr id="16" name="TextBox 15"/>
          <p:cNvSpPr txBox="1"/>
          <p:nvPr/>
        </p:nvSpPr>
        <p:spPr>
          <a:xfrm>
            <a:off x="7405083" y="3333190"/>
            <a:ext cx="2091494" cy="707886"/>
          </a:xfrm>
          <a:prstGeom prst="rect">
            <a:avLst/>
          </a:prstGeom>
          <a:noFill/>
        </p:spPr>
        <p:txBody>
          <a:bodyPr wrap="square" rtlCol="0">
            <a:spAutoFit/>
          </a:bodyPr>
          <a:lstStyle/>
          <a:p>
            <a:pPr algn="ctr"/>
            <a:r>
              <a:rPr lang="en-IN" sz="2000" dirty="0">
                <a:solidFill>
                  <a:schemeClr val="accent4">
                    <a:lumMod val="50000"/>
                  </a:schemeClr>
                </a:solidFill>
              </a:rPr>
              <a:t>CUSTOM</a:t>
            </a:r>
          </a:p>
          <a:p>
            <a:pPr algn="ctr"/>
            <a:r>
              <a:rPr lang="en-IN" sz="2000" dirty="0">
                <a:solidFill>
                  <a:schemeClr val="accent4">
                    <a:lumMod val="50000"/>
                  </a:schemeClr>
                </a:solidFill>
              </a:rPr>
              <a:t>PACKAGING</a:t>
            </a:r>
          </a:p>
        </p:txBody>
      </p:sp>
      <p:sp>
        <p:nvSpPr>
          <p:cNvPr id="9" name="Rounded Rectangle 8"/>
          <p:cNvSpPr/>
          <p:nvPr/>
        </p:nvSpPr>
        <p:spPr>
          <a:xfrm>
            <a:off x="7606280" y="1574800"/>
            <a:ext cx="1689100" cy="16891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accent4">
                  <a:lumMod val="50000"/>
                </a:schemeClr>
              </a:solidFill>
            </a:endParaRPr>
          </a:p>
        </p:txBody>
      </p:sp>
      <p:grpSp>
        <p:nvGrpSpPr>
          <p:cNvPr id="24" name="Group 23"/>
          <p:cNvGrpSpPr/>
          <p:nvPr/>
        </p:nvGrpSpPr>
        <p:grpSpPr>
          <a:xfrm>
            <a:off x="2638187" y="4041076"/>
            <a:ext cx="2168058" cy="2387388"/>
            <a:chOff x="279400" y="4361219"/>
            <a:chExt cx="2168058" cy="2387388"/>
          </a:xfrm>
        </p:grpSpPr>
        <p:sp>
          <p:nvSpPr>
            <p:cNvPr id="25" name="Rectangle 24"/>
            <p:cNvSpPr/>
            <p:nvPr/>
          </p:nvSpPr>
          <p:spPr>
            <a:xfrm>
              <a:off x="279400" y="4361219"/>
              <a:ext cx="2057399" cy="23873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26" name="TextBox 25"/>
            <p:cNvSpPr txBox="1"/>
            <p:nvPr/>
          </p:nvSpPr>
          <p:spPr>
            <a:xfrm>
              <a:off x="342040" y="4440283"/>
              <a:ext cx="2105418" cy="2031325"/>
            </a:xfrm>
            <a:prstGeom prst="rect">
              <a:avLst/>
            </a:prstGeom>
            <a:noFill/>
          </p:spPr>
          <p:txBody>
            <a:bodyPr wrap="square" rtlCol="0">
              <a:spAutoFit/>
            </a:bodyPr>
            <a:lstStyle/>
            <a:p>
              <a:pPr marL="177800" indent="-177800" defTabSz="939800">
                <a:buFont typeface="Arial" panose="020B0604020202020204" pitchFamily="34" charset="0"/>
                <a:buChar char="•"/>
              </a:pPr>
              <a:r>
                <a:rPr lang="en-IN" dirty="0">
                  <a:solidFill>
                    <a:srgbClr val="002060"/>
                  </a:solidFill>
                </a:rPr>
                <a:t>Manufacturing with state-of-art factories</a:t>
              </a:r>
            </a:p>
            <a:p>
              <a:pPr marL="177800" indent="-177800" defTabSz="939800">
                <a:buFont typeface="Arial" panose="020B0604020202020204" pitchFamily="34" charset="0"/>
                <a:buChar char="•"/>
              </a:pPr>
              <a:endParaRPr lang="en-IN" dirty="0">
                <a:solidFill>
                  <a:srgbClr val="002060"/>
                </a:solidFill>
              </a:endParaRPr>
            </a:p>
            <a:p>
              <a:pPr marL="177800" indent="-177800" defTabSz="939800">
                <a:buFont typeface="Arial" panose="020B0604020202020204" pitchFamily="34" charset="0"/>
                <a:buChar char="•"/>
              </a:pPr>
              <a:r>
                <a:rPr lang="en-IN" dirty="0">
                  <a:solidFill>
                    <a:srgbClr val="002060"/>
                  </a:solidFill>
                </a:rPr>
                <a:t>Customer specific tailored production</a:t>
              </a:r>
            </a:p>
          </p:txBody>
        </p:sp>
      </p:grpSp>
      <p:grpSp>
        <p:nvGrpSpPr>
          <p:cNvPr id="36" name="Group 35"/>
          <p:cNvGrpSpPr/>
          <p:nvPr/>
        </p:nvGrpSpPr>
        <p:grpSpPr>
          <a:xfrm>
            <a:off x="5044214" y="4027926"/>
            <a:ext cx="2168058" cy="2387388"/>
            <a:chOff x="279400" y="4361219"/>
            <a:chExt cx="2168058" cy="2387388"/>
          </a:xfrm>
        </p:grpSpPr>
        <p:sp>
          <p:nvSpPr>
            <p:cNvPr id="37" name="Rectangle 36"/>
            <p:cNvSpPr/>
            <p:nvPr/>
          </p:nvSpPr>
          <p:spPr>
            <a:xfrm>
              <a:off x="279400" y="4361219"/>
              <a:ext cx="2057399" cy="23873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38" name="TextBox 37"/>
            <p:cNvSpPr txBox="1"/>
            <p:nvPr/>
          </p:nvSpPr>
          <p:spPr>
            <a:xfrm>
              <a:off x="342040" y="4440283"/>
              <a:ext cx="2105418" cy="2308324"/>
            </a:xfrm>
            <a:prstGeom prst="rect">
              <a:avLst/>
            </a:prstGeom>
            <a:noFill/>
          </p:spPr>
          <p:txBody>
            <a:bodyPr wrap="square" rtlCol="0">
              <a:spAutoFit/>
            </a:bodyPr>
            <a:lstStyle/>
            <a:p>
              <a:pPr marL="177800" indent="-177800" defTabSz="939800">
                <a:buFont typeface="Arial" panose="020B0604020202020204" pitchFamily="34" charset="0"/>
                <a:buChar char="•"/>
              </a:pPr>
              <a:r>
                <a:rPr lang="en-IN" dirty="0">
                  <a:solidFill>
                    <a:srgbClr val="002060"/>
                  </a:solidFill>
                </a:rPr>
                <a:t>Focus on Quality Consistency</a:t>
              </a:r>
            </a:p>
            <a:p>
              <a:pPr marL="177800" indent="-177800" defTabSz="939800">
                <a:buFont typeface="Arial" panose="020B0604020202020204" pitchFamily="34" charset="0"/>
                <a:buChar char="•"/>
              </a:pPr>
              <a:r>
                <a:rPr lang="en-IN" dirty="0">
                  <a:solidFill>
                    <a:srgbClr val="002060"/>
                  </a:solidFill>
                </a:rPr>
                <a:t>3-stage Quality Tests to match customer demand quality: Plant Lab; Owned-Lab; Independent Lab</a:t>
              </a:r>
            </a:p>
          </p:txBody>
        </p:sp>
      </p:grpSp>
      <p:grpSp>
        <p:nvGrpSpPr>
          <p:cNvPr id="53" name="Group 52"/>
          <p:cNvGrpSpPr/>
          <p:nvPr/>
        </p:nvGrpSpPr>
        <p:grpSpPr>
          <a:xfrm>
            <a:off x="8416300" y="1388074"/>
            <a:ext cx="4733336" cy="2413717"/>
            <a:chOff x="12386568" y="2921318"/>
            <a:chExt cx="4733336" cy="2413717"/>
          </a:xfrm>
        </p:grpSpPr>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6568" y="2945862"/>
              <a:ext cx="3754415" cy="2389173"/>
            </a:xfrm>
            <a:prstGeom prst="rect">
              <a:avLst/>
            </a:prstGeom>
          </p:spPr>
        </p:pic>
        <p:grpSp>
          <p:nvGrpSpPr>
            <p:cNvPr id="52" name="Group 51"/>
            <p:cNvGrpSpPr/>
            <p:nvPr/>
          </p:nvGrpSpPr>
          <p:grpSpPr>
            <a:xfrm>
              <a:off x="12959341" y="2921318"/>
              <a:ext cx="4160563" cy="2389173"/>
              <a:chOff x="12959341" y="2921318"/>
              <a:chExt cx="4160563" cy="2389173"/>
            </a:xfrm>
          </p:grpSpPr>
          <p:pic>
            <p:nvPicPr>
              <p:cNvPr id="49" name="Picture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65489" y="3098715"/>
                <a:ext cx="3754415" cy="1940104"/>
              </a:xfrm>
              <a:prstGeom prst="rect">
                <a:avLst/>
              </a:prstGeom>
            </p:spPr>
          </p:pic>
          <p:pic>
            <p:nvPicPr>
              <p:cNvPr id="50" name="Picture 4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9341" y="2921318"/>
                <a:ext cx="3599602" cy="2389173"/>
              </a:xfrm>
              <a:prstGeom prst="rect">
                <a:avLst/>
              </a:prstGeom>
            </p:spPr>
          </p:pic>
        </p:grpSp>
      </p:grpSp>
      <p:grpSp>
        <p:nvGrpSpPr>
          <p:cNvPr id="39" name="Group 38"/>
          <p:cNvGrpSpPr/>
          <p:nvPr/>
        </p:nvGrpSpPr>
        <p:grpSpPr>
          <a:xfrm>
            <a:off x="7450241" y="4041076"/>
            <a:ext cx="2168058" cy="2387388"/>
            <a:chOff x="279400" y="4361219"/>
            <a:chExt cx="2168058" cy="2387388"/>
          </a:xfrm>
        </p:grpSpPr>
        <p:sp>
          <p:nvSpPr>
            <p:cNvPr id="40" name="Rectangle 39"/>
            <p:cNvSpPr/>
            <p:nvPr/>
          </p:nvSpPr>
          <p:spPr>
            <a:xfrm>
              <a:off x="279400" y="4361219"/>
              <a:ext cx="2057399" cy="23873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41" name="TextBox 40"/>
            <p:cNvSpPr txBox="1"/>
            <p:nvPr/>
          </p:nvSpPr>
          <p:spPr>
            <a:xfrm>
              <a:off x="342040" y="4440283"/>
              <a:ext cx="2105418" cy="2308324"/>
            </a:xfrm>
            <a:prstGeom prst="rect">
              <a:avLst/>
            </a:prstGeom>
            <a:noFill/>
          </p:spPr>
          <p:txBody>
            <a:bodyPr wrap="square" rtlCol="0">
              <a:spAutoFit/>
            </a:bodyPr>
            <a:lstStyle/>
            <a:p>
              <a:pPr marL="177800" indent="-177800" defTabSz="939800">
                <a:buFont typeface="Arial" panose="020B0604020202020204" pitchFamily="34" charset="0"/>
                <a:buChar char="•"/>
              </a:pPr>
              <a:r>
                <a:rPr lang="en-IN" dirty="0">
                  <a:solidFill>
                    <a:srgbClr val="002060"/>
                  </a:solidFill>
                </a:rPr>
                <a:t>Custom Packaging as per client’s need</a:t>
              </a:r>
            </a:p>
            <a:p>
              <a:pPr marL="177800" indent="-177800" defTabSz="939800">
                <a:buFont typeface="Arial" panose="020B0604020202020204" pitchFamily="34" charset="0"/>
                <a:buChar char="•"/>
              </a:pPr>
              <a:endParaRPr lang="en-IN" dirty="0">
                <a:solidFill>
                  <a:srgbClr val="002060"/>
                </a:solidFill>
              </a:endParaRPr>
            </a:p>
            <a:p>
              <a:pPr marL="177800" indent="-177800" defTabSz="939800">
                <a:buFont typeface="Arial" panose="020B0604020202020204" pitchFamily="34" charset="0"/>
                <a:buChar char="•"/>
              </a:pPr>
              <a:r>
                <a:rPr lang="en-IN" dirty="0">
                  <a:solidFill>
                    <a:srgbClr val="002060"/>
                  </a:solidFill>
                </a:rPr>
                <a:t>25/50 Kgs HDPE paper-coated bags / Jumbo bags / Bulk </a:t>
              </a:r>
            </a:p>
          </p:txBody>
        </p:sp>
      </p:grpSp>
      <p:grpSp>
        <p:nvGrpSpPr>
          <p:cNvPr id="42" name="Group 41"/>
          <p:cNvGrpSpPr/>
          <p:nvPr/>
        </p:nvGrpSpPr>
        <p:grpSpPr>
          <a:xfrm>
            <a:off x="9856269" y="4041076"/>
            <a:ext cx="2168058" cy="2387388"/>
            <a:chOff x="279400" y="4361219"/>
            <a:chExt cx="2168058" cy="2387388"/>
          </a:xfrm>
        </p:grpSpPr>
        <p:sp>
          <p:nvSpPr>
            <p:cNvPr id="43" name="Rectangle 42"/>
            <p:cNvSpPr/>
            <p:nvPr/>
          </p:nvSpPr>
          <p:spPr>
            <a:xfrm>
              <a:off x="279400" y="4361219"/>
              <a:ext cx="2057399" cy="238738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p>
          </p:txBody>
        </p:sp>
        <p:sp>
          <p:nvSpPr>
            <p:cNvPr id="44" name="TextBox 43"/>
            <p:cNvSpPr txBox="1"/>
            <p:nvPr/>
          </p:nvSpPr>
          <p:spPr>
            <a:xfrm>
              <a:off x="342040" y="4440283"/>
              <a:ext cx="2105418" cy="1754326"/>
            </a:xfrm>
            <a:prstGeom prst="rect">
              <a:avLst/>
            </a:prstGeom>
            <a:noFill/>
          </p:spPr>
          <p:txBody>
            <a:bodyPr wrap="square" rtlCol="0">
              <a:spAutoFit/>
            </a:bodyPr>
            <a:lstStyle/>
            <a:p>
              <a:pPr marL="177800" indent="-177800" defTabSz="939800">
                <a:buFont typeface="Arial" panose="020B0604020202020204" pitchFamily="34" charset="0"/>
                <a:buChar char="•"/>
              </a:pPr>
              <a:r>
                <a:rPr lang="en-IN" dirty="0">
                  <a:solidFill>
                    <a:srgbClr val="002060"/>
                  </a:solidFill>
                </a:rPr>
                <a:t>Multi-model logistics solutions</a:t>
              </a:r>
            </a:p>
            <a:p>
              <a:pPr marL="177800" indent="-177800" defTabSz="939800">
                <a:buFont typeface="Arial" panose="020B0604020202020204" pitchFamily="34" charset="0"/>
                <a:buChar char="•"/>
              </a:pPr>
              <a:endParaRPr lang="en-IN" dirty="0">
                <a:solidFill>
                  <a:srgbClr val="002060"/>
                </a:solidFill>
              </a:endParaRPr>
            </a:p>
            <a:p>
              <a:pPr marL="177800" indent="-177800" defTabSz="939800">
                <a:buFont typeface="Arial" panose="020B0604020202020204" pitchFamily="34" charset="0"/>
                <a:buChar char="•"/>
              </a:pPr>
              <a:r>
                <a:rPr lang="en-IN" dirty="0">
                  <a:solidFill>
                    <a:srgbClr val="002060"/>
                  </a:solidFill>
                </a:rPr>
                <a:t>In Containers (20’/40’) or Break-bulk</a:t>
              </a:r>
            </a:p>
          </p:txBody>
        </p:sp>
      </p:grpSp>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89136" y="1994018"/>
            <a:ext cx="1995529" cy="1269882"/>
          </a:xfrm>
          <a:prstGeom prst="rect">
            <a:avLst/>
          </a:prstGeom>
        </p:spPr>
      </p:pic>
      <p:pic>
        <p:nvPicPr>
          <p:cNvPr id="51" name="Picture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Tree>
    <p:extLst>
      <p:ext uri="{BB962C8B-B14F-4D97-AF65-F5344CB8AC3E}">
        <p14:creationId xmlns:p14="http://schemas.microsoft.com/office/powerpoint/2010/main" val="180621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20690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968D643-0948-46A4-A501-F040F82F78F6}"/>
              </a:ext>
            </a:extLst>
          </p:cNvPr>
          <p:cNvSpPr/>
          <p:nvPr/>
        </p:nvSpPr>
        <p:spPr>
          <a:xfrm>
            <a:off x="-1" y="4335694"/>
            <a:ext cx="12191999" cy="2522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t>z</a:t>
            </a:r>
            <a:endParaRPr lang="en-IN"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2191999"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
        <p:nvSpPr>
          <p:cNvPr id="5" name="Rectangle 4">
            <a:extLst>
              <a:ext uri="{FF2B5EF4-FFF2-40B4-BE49-F238E27FC236}">
                <a16:creationId xmlns:a16="http://schemas.microsoft.com/office/drawing/2014/main" id="{276DA853-A4C2-459F-AA47-50579AABF46E}"/>
              </a:ext>
            </a:extLst>
          </p:cNvPr>
          <p:cNvSpPr/>
          <p:nvPr/>
        </p:nvSpPr>
        <p:spPr>
          <a:xfrm>
            <a:off x="-2" y="4281898"/>
            <a:ext cx="12201834" cy="2522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1000A814-7251-45D2-9FFD-F4198E22BBDF}"/>
              </a:ext>
            </a:extLst>
          </p:cNvPr>
          <p:cNvSpPr txBox="1"/>
          <p:nvPr/>
        </p:nvSpPr>
        <p:spPr>
          <a:xfrm>
            <a:off x="3418961" y="4276691"/>
            <a:ext cx="8330335" cy="1323439"/>
          </a:xfrm>
          <a:prstGeom prst="rect">
            <a:avLst/>
          </a:prstGeom>
          <a:noFill/>
        </p:spPr>
        <p:txBody>
          <a:bodyPr wrap="square" rtlCol="0">
            <a:spAutoFit/>
          </a:bodyPr>
          <a:lstStyle/>
          <a:p>
            <a:pPr algn="just"/>
            <a:r>
              <a:rPr lang="en-GB" sz="2000" dirty="0"/>
              <a:t>BENTON-earths™ natural products are naturally mined clay. The clay’s natural properties are put in use to adsorb the impurities of the oil. The products preserve the nutritional value of edible oil, and there is no carryover mineral acid to finished edible oils. These products are also 3-MCPD &amp; GE compliant.</a:t>
            </a:r>
            <a:endParaRPr lang="en-IN" sz="2000" dirty="0"/>
          </a:p>
        </p:txBody>
      </p:sp>
      <p:grpSp>
        <p:nvGrpSpPr>
          <p:cNvPr id="8" name="Group 7">
            <a:extLst>
              <a:ext uri="{FF2B5EF4-FFF2-40B4-BE49-F238E27FC236}">
                <a16:creationId xmlns:a16="http://schemas.microsoft.com/office/drawing/2014/main" id="{990B084A-073F-E57A-724E-CDB44AA1CEA3}"/>
              </a:ext>
            </a:extLst>
          </p:cNvPr>
          <p:cNvGrpSpPr/>
          <p:nvPr/>
        </p:nvGrpSpPr>
        <p:grpSpPr>
          <a:xfrm>
            <a:off x="335253" y="4232455"/>
            <a:ext cx="3018616" cy="2522305"/>
            <a:chOff x="335253" y="4232455"/>
            <a:chExt cx="3018616" cy="2522305"/>
          </a:xfrm>
        </p:grpSpPr>
        <p:grpSp>
          <p:nvGrpSpPr>
            <p:cNvPr id="7" name="Group 6">
              <a:extLst>
                <a:ext uri="{FF2B5EF4-FFF2-40B4-BE49-F238E27FC236}">
                  <a16:creationId xmlns:a16="http://schemas.microsoft.com/office/drawing/2014/main" id="{B5BC9DA2-F292-4CA9-A977-0CD6F32617B5}"/>
                </a:ext>
              </a:extLst>
            </p:cNvPr>
            <p:cNvGrpSpPr/>
            <p:nvPr/>
          </p:nvGrpSpPr>
          <p:grpSpPr>
            <a:xfrm>
              <a:off x="335253" y="4232455"/>
              <a:ext cx="2911166" cy="2522305"/>
              <a:chOff x="-3633403" y="1139588"/>
              <a:chExt cx="2382548" cy="2075870"/>
            </a:xfrm>
          </p:grpSpPr>
          <p:sp>
            <p:nvSpPr>
              <p:cNvPr id="13" name="Rectangle: Rounded Corners 12">
                <a:extLst>
                  <a:ext uri="{FF2B5EF4-FFF2-40B4-BE49-F238E27FC236}">
                    <a16:creationId xmlns:a16="http://schemas.microsoft.com/office/drawing/2014/main" id="{619DED0F-6120-4C49-9482-82ED2E9DC16E}"/>
                  </a:ext>
                </a:extLst>
              </p:cNvPr>
              <p:cNvSpPr/>
              <p:nvPr/>
            </p:nvSpPr>
            <p:spPr>
              <a:xfrm>
                <a:off x="-3633403" y="1139588"/>
                <a:ext cx="2382548" cy="2075870"/>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a16="http://schemas.microsoft.com/office/drawing/2014/main" id="{DA7EAA6D-5C4C-4918-A808-EE1BE51A6677}"/>
                  </a:ext>
                </a:extLst>
              </p:cNvPr>
              <p:cNvSpPr txBox="1"/>
              <p:nvPr/>
            </p:nvSpPr>
            <p:spPr>
              <a:xfrm>
                <a:off x="-3307819" y="1202267"/>
                <a:ext cx="1788261" cy="523220"/>
              </a:xfrm>
              <a:prstGeom prst="rect">
                <a:avLst/>
              </a:prstGeom>
              <a:noFill/>
            </p:spPr>
            <p:txBody>
              <a:bodyPr wrap="square" rtlCol="0">
                <a:spAutoFit/>
              </a:bodyPr>
              <a:lstStyle/>
              <a:p>
                <a:pPr algn="ctr"/>
                <a:r>
                  <a:rPr lang="en-IN" sz="2800" dirty="0">
                    <a:solidFill>
                      <a:schemeClr val="accent3">
                        <a:lumMod val="50000"/>
                      </a:schemeClr>
                    </a:solidFill>
                    <a:latin typeface="Alegreya Sans"/>
                  </a:rPr>
                  <a:t>PRODUCTS</a:t>
                </a:r>
              </a:p>
            </p:txBody>
          </p:sp>
          <p:cxnSp>
            <p:nvCxnSpPr>
              <p:cNvPr id="15" name="Straight Connector 14">
                <a:extLst>
                  <a:ext uri="{FF2B5EF4-FFF2-40B4-BE49-F238E27FC236}">
                    <a16:creationId xmlns:a16="http://schemas.microsoft.com/office/drawing/2014/main" id="{8436C458-3202-41BC-BE7B-7CF47D499798}"/>
                  </a:ext>
                </a:extLst>
              </p:cNvPr>
              <p:cNvCxnSpPr>
                <a:cxnSpLocks/>
              </p:cNvCxnSpPr>
              <p:nvPr/>
            </p:nvCxnSpPr>
            <p:spPr>
              <a:xfrm>
                <a:off x="-3307819" y="1683129"/>
                <a:ext cx="1788261" cy="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17" name="Picture 16">
              <a:extLst>
                <a:ext uri="{FF2B5EF4-FFF2-40B4-BE49-F238E27FC236}">
                  <a16:creationId xmlns:a16="http://schemas.microsoft.com/office/drawing/2014/main" id="{3A0016E7-68EB-4BD0-8ED4-A8DA76B657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04" y="5334451"/>
              <a:ext cx="1307595" cy="350521"/>
            </a:xfrm>
            <a:prstGeom prst="rect">
              <a:avLst/>
            </a:prstGeom>
          </p:spPr>
        </p:pic>
        <p:pic>
          <p:nvPicPr>
            <p:cNvPr id="24" name="Picture 23">
              <a:extLst>
                <a:ext uri="{FF2B5EF4-FFF2-40B4-BE49-F238E27FC236}">
                  <a16:creationId xmlns:a16="http://schemas.microsoft.com/office/drawing/2014/main" id="{06E35488-1D31-4751-A4A3-5C35AB9060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538" y="5732929"/>
              <a:ext cx="1307595" cy="350521"/>
            </a:xfrm>
            <a:prstGeom prst="rect">
              <a:avLst/>
            </a:prstGeom>
          </p:spPr>
        </p:pic>
        <p:pic>
          <p:nvPicPr>
            <p:cNvPr id="27" name="Picture 26">
              <a:extLst>
                <a:ext uri="{FF2B5EF4-FFF2-40B4-BE49-F238E27FC236}">
                  <a16:creationId xmlns:a16="http://schemas.microsoft.com/office/drawing/2014/main" id="{2F678E40-47DD-4EE0-B0A6-42D185A759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04" y="6152457"/>
              <a:ext cx="1307595" cy="350521"/>
            </a:xfrm>
            <a:prstGeom prst="rect">
              <a:avLst/>
            </a:prstGeom>
          </p:spPr>
        </p:pic>
        <p:sp>
          <p:nvSpPr>
            <p:cNvPr id="29" name="TextBox 28">
              <a:extLst>
                <a:ext uri="{FF2B5EF4-FFF2-40B4-BE49-F238E27FC236}">
                  <a16:creationId xmlns:a16="http://schemas.microsoft.com/office/drawing/2014/main" id="{70F769A7-9A18-4FCB-AF3C-25F71D473C9E}"/>
                </a:ext>
              </a:extLst>
            </p:cNvPr>
            <p:cNvSpPr txBox="1"/>
            <p:nvPr/>
          </p:nvSpPr>
          <p:spPr>
            <a:xfrm>
              <a:off x="1846639" y="4863342"/>
              <a:ext cx="359596" cy="523220"/>
            </a:xfrm>
            <a:prstGeom prst="rect">
              <a:avLst/>
            </a:prstGeom>
            <a:noFill/>
          </p:spPr>
          <p:txBody>
            <a:bodyPr wrap="square" rtlCol="0">
              <a:spAutoFit/>
            </a:bodyPr>
            <a:lstStyle/>
            <a:p>
              <a:r>
                <a:rPr lang="en-IN" sz="2800" dirty="0">
                  <a:solidFill>
                    <a:srgbClr val="843C0C"/>
                  </a:solidFill>
                </a:rPr>
                <a:t>G</a:t>
              </a:r>
              <a:endParaRPr lang="en-IN" dirty="0">
                <a:solidFill>
                  <a:srgbClr val="843C0C"/>
                </a:solidFill>
              </a:endParaRPr>
            </a:p>
          </p:txBody>
        </p:sp>
        <p:sp>
          <p:nvSpPr>
            <p:cNvPr id="30" name="TextBox 29">
              <a:extLst>
                <a:ext uri="{FF2B5EF4-FFF2-40B4-BE49-F238E27FC236}">
                  <a16:creationId xmlns:a16="http://schemas.microsoft.com/office/drawing/2014/main" id="{246454BA-EE4A-45E8-93D0-787F8A2D2CD7}"/>
                </a:ext>
              </a:extLst>
            </p:cNvPr>
            <p:cNvSpPr txBox="1"/>
            <p:nvPr/>
          </p:nvSpPr>
          <p:spPr>
            <a:xfrm>
              <a:off x="1846639" y="5683424"/>
              <a:ext cx="1162498" cy="523220"/>
            </a:xfrm>
            <a:prstGeom prst="rect">
              <a:avLst/>
            </a:prstGeom>
            <a:noFill/>
          </p:spPr>
          <p:txBody>
            <a:bodyPr wrap="square" rtlCol="0">
              <a:spAutoFit/>
            </a:bodyPr>
            <a:lstStyle/>
            <a:p>
              <a:r>
                <a:rPr lang="en-IN" sz="2800" dirty="0">
                  <a:solidFill>
                    <a:srgbClr val="843C0C"/>
                  </a:solidFill>
                </a:rPr>
                <a:t>ULTRA</a:t>
              </a:r>
              <a:endParaRPr lang="en-IN" sz="1600" dirty="0">
                <a:solidFill>
                  <a:srgbClr val="843C0C"/>
                </a:solidFill>
              </a:endParaRPr>
            </a:p>
          </p:txBody>
        </p:sp>
        <p:pic>
          <p:nvPicPr>
            <p:cNvPr id="18" name="Picture 17">
              <a:extLst>
                <a:ext uri="{FF2B5EF4-FFF2-40B4-BE49-F238E27FC236}">
                  <a16:creationId xmlns:a16="http://schemas.microsoft.com/office/drawing/2014/main" id="{D2642D7C-690E-270A-C2A4-94BBA99986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03" y="4938411"/>
              <a:ext cx="1307595" cy="350521"/>
            </a:xfrm>
            <a:prstGeom prst="rect">
              <a:avLst/>
            </a:prstGeom>
          </p:spPr>
        </p:pic>
        <p:sp>
          <p:nvSpPr>
            <p:cNvPr id="19" name="TextBox 18">
              <a:extLst>
                <a:ext uri="{FF2B5EF4-FFF2-40B4-BE49-F238E27FC236}">
                  <a16:creationId xmlns:a16="http://schemas.microsoft.com/office/drawing/2014/main" id="{283D33DF-810A-A5CC-6A79-93BCF26C355C}"/>
                </a:ext>
              </a:extLst>
            </p:cNvPr>
            <p:cNvSpPr txBox="1"/>
            <p:nvPr/>
          </p:nvSpPr>
          <p:spPr>
            <a:xfrm>
              <a:off x="1846639" y="5273383"/>
              <a:ext cx="1507230" cy="523220"/>
            </a:xfrm>
            <a:prstGeom prst="rect">
              <a:avLst/>
            </a:prstGeom>
            <a:noFill/>
          </p:spPr>
          <p:txBody>
            <a:bodyPr wrap="square" rtlCol="0">
              <a:spAutoFit/>
            </a:bodyPr>
            <a:lstStyle/>
            <a:p>
              <a:r>
                <a:rPr lang="en-IN" sz="2800" dirty="0">
                  <a:solidFill>
                    <a:srgbClr val="843C0C"/>
                  </a:solidFill>
                </a:rPr>
                <a:t>BMR100</a:t>
              </a:r>
              <a:endParaRPr lang="en-IN" sz="1400" dirty="0">
                <a:solidFill>
                  <a:srgbClr val="843C0C"/>
                </a:solidFill>
              </a:endParaRPr>
            </a:p>
          </p:txBody>
        </p:sp>
        <p:sp>
          <p:nvSpPr>
            <p:cNvPr id="6" name="TextBox 5">
              <a:extLst>
                <a:ext uri="{FF2B5EF4-FFF2-40B4-BE49-F238E27FC236}">
                  <a16:creationId xmlns:a16="http://schemas.microsoft.com/office/drawing/2014/main" id="{8D529329-7A32-1F0D-D358-DA65AA40862F}"/>
                </a:ext>
              </a:extLst>
            </p:cNvPr>
            <p:cNvSpPr txBox="1"/>
            <p:nvPr/>
          </p:nvSpPr>
          <p:spPr>
            <a:xfrm>
              <a:off x="1846639" y="6093465"/>
              <a:ext cx="1409613" cy="523220"/>
            </a:xfrm>
            <a:prstGeom prst="rect">
              <a:avLst/>
            </a:prstGeom>
            <a:noFill/>
          </p:spPr>
          <p:txBody>
            <a:bodyPr wrap="square" rtlCol="0">
              <a:spAutoFit/>
            </a:bodyPr>
            <a:lstStyle/>
            <a:p>
              <a:r>
                <a:rPr lang="en-IN" sz="2800" dirty="0">
                  <a:solidFill>
                    <a:srgbClr val="843C0C"/>
                  </a:solidFill>
                </a:rPr>
                <a:t>PALMEX</a:t>
              </a:r>
              <a:endParaRPr lang="en-IN" sz="1600" dirty="0">
                <a:solidFill>
                  <a:srgbClr val="843C0C"/>
                </a:solidFill>
              </a:endParaRPr>
            </a:p>
          </p:txBody>
        </p:sp>
      </p:grpSp>
      <p:sp>
        <p:nvSpPr>
          <p:cNvPr id="3" name="TextBox 2">
            <a:extLst>
              <a:ext uri="{FF2B5EF4-FFF2-40B4-BE49-F238E27FC236}">
                <a16:creationId xmlns:a16="http://schemas.microsoft.com/office/drawing/2014/main" id="{FCE31970-97B8-E605-AA3A-FBC640685650}"/>
              </a:ext>
            </a:extLst>
          </p:cNvPr>
          <p:cNvSpPr txBox="1"/>
          <p:nvPr/>
        </p:nvSpPr>
        <p:spPr>
          <a:xfrm>
            <a:off x="3418961" y="5852701"/>
            <a:ext cx="8339860" cy="707886"/>
          </a:xfrm>
          <a:prstGeom prst="rect">
            <a:avLst/>
          </a:prstGeom>
          <a:noFill/>
        </p:spPr>
        <p:txBody>
          <a:bodyPr wrap="square" rtlCol="0">
            <a:spAutoFit/>
          </a:bodyPr>
          <a:lstStyle/>
          <a:p>
            <a:pPr algn="just"/>
            <a:r>
              <a:rPr lang="en-GB" sz="2000" dirty="0"/>
              <a:t>BENTON-earths™ natural products are ideal to use in easy to bleach edible oils such as CPO, CPL, Corn Oil, Canola Oil, Sunflower Oil, Coconut Oil, Olive Oil etc.</a:t>
            </a:r>
            <a:endParaRPr lang="en-IN" sz="2000" dirty="0"/>
          </a:p>
        </p:txBody>
      </p:sp>
    </p:spTree>
    <p:extLst>
      <p:ext uri="{BB962C8B-B14F-4D97-AF65-F5344CB8AC3E}">
        <p14:creationId xmlns:p14="http://schemas.microsoft.com/office/powerpoint/2010/main" val="92872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flipH="1">
            <a:off x="8773517" y="3606217"/>
            <a:ext cx="323165" cy="5678199"/>
          </a:xfrm>
          <a:prstGeom prst="rect">
            <a:avLst/>
          </a:prstGeom>
          <a:noFill/>
        </p:spPr>
        <p:txBody>
          <a:bodyPr vert="vert" wrap="square" rtlCol="0">
            <a:spAutoFit/>
          </a:bodyPr>
          <a:lstStyle/>
          <a:p>
            <a:r>
              <a:rPr lang="en-IN" sz="900" dirty="0"/>
              <a:t>*Actual Plant conditions according to AOCS official method guideline at Kenyan Client’s 500 TPD Refinery.</a:t>
            </a:r>
          </a:p>
        </p:txBody>
      </p:sp>
      <p:sp>
        <p:nvSpPr>
          <p:cNvPr id="3" name="Rectangle 2"/>
          <p:cNvSpPr/>
          <p:nvPr/>
        </p:nvSpPr>
        <p:spPr>
          <a:xfrm>
            <a:off x="380141" y="725025"/>
            <a:ext cx="9065302" cy="707886"/>
          </a:xfrm>
          <a:prstGeom prst="rect">
            <a:avLst/>
          </a:prstGeom>
        </p:spPr>
        <p:txBody>
          <a:bodyPr wrap="none">
            <a:spAutoFit/>
          </a:bodyPr>
          <a:lstStyle/>
          <a:p>
            <a:r>
              <a:rPr lang="en-IN" sz="4000" dirty="0">
                <a:solidFill>
                  <a:srgbClr val="086AB5"/>
                </a:solidFill>
                <a:latin typeface="Domine" panose="02040503040403060204" pitchFamily="18" charset="0"/>
              </a:rPr>
              <a:t>NATURAL BLEACHING APPROACH</a:t>
            </a:r>
          </a:p>
        </p:txBody>
      </p:sp>
      <p:cxnSp>
        <p:nvCxnSpPr>
          <p:cNvPr id="6" name="Straight Connector 5"/>
          <p:cNvCxnSpPr/>
          <p:nvPr/>
        </p:nvCxnSpPr>
        <p:spPr>
          <a:xfrm>
            <a:off x="471638" y="1379240"/>
            <a:ext cx="9384631"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80141" y="2171700"/>
            <a:ext cx="5581315" cy="1631216"/>
          </a:xfrm>
          <a:prstGeom prst="rect">
            <a:avLst/>
          </a:prstGeom>
          <a:noFill/>
        </p:spPr>
        <p:txBody>
          <a:bodyPr wrap="square" rtlCol="0">
            <a:spAutoFit/>
          </a:bodyPr>
          <a:lstStyle/>
          <a:p>
            <a:pPr algn="just"/>
            <a:r>
              <a:rPr lang="en-IN" sz="2000" dirty="0">
                <a:latin typeface="Alegreya Sans" panose="00000500000000000000" pitchFamily="2" charset="0"/>
              </a:rPr>
              <a:t>This Chart illustrates how the introduction of a typical dosage (0.6% and 0.8%) of BENTON-earths™ natural™ PALMEX during bleaching and deodorizing process can help achieve a significant reduction in R-</a:t>
            </a:r>
            <a:r>
              <a:rPr lang="en-IN" sz="2000" dirty="0" err="1">
                <a:latin typeface="Alegreya Sans" panose="00000500000000000000" pitchFamily="2" charset="0"/>
              </a:rPr>
              <a:t>color</a:t>
            </a:r>
            <a:r>
              <a:rPr lang="en-IN" sz="2000" dirty="0">
                <a:latin typeface="Alegreya Sans" panose="00000500000000000000" pitchFamily="2" charset="0"/>
              </a:rPr>
              <a:t> in CPL.</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graphicFrame>
        <p:nvGraphicFramePr>
          <p:cNvPr id="4" name="Chart 3">
            <a:extLst>
              <a:ext uri="{FF2B5EF4-FFF2-40B4-BE49-F238E27FC236}">
                <a16:creationId xmlns:a16="http://schemas.microsoft.com/office/drawing/2014/main" id="{20DF000F-8EA3-49D7-C50B-B53F87DFB2FE}"/>
              </a:ext>
            </a:extLst>
          </p:cNvPr>
          <p:cNvGraphicFramePr>
            <a:graphicFrameLocks/>
          </p:cNvGraphicFramePr>
          <p:nvPr>
            <p:extLst>
              <p:ext uri="{D42A27DB-BD31-4B8C-83A1-F6EECF244321}">
                <p14:modId xmlns:p14="http://schemas.microsoft.com/office/powerpoint/2010/main" val="896457081"/>
              </p:ext>
            </p:extLst>
          </p:nvPr>
        </p:nvGraphicFramePr>
        <p:xfrm>
          <a:off x="5961455" y="1691640"/>
          <a:ext cx="6001049" cy="39561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7879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16292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
        <p:nvSpPr>
          <p:cNvPr id="3" name="Rectangle 2">
            <a:extLst>
              <a:ext uri="{FF2B5EF4-FFF2-40B4-BE49-F238E27FC236}">
                <a16:creationId xmlns:a16="http://schemas.microsoft.com/office/drawing/2014/main" id="{A15DE02D-0085-4898-B2C7-09A36C485DCB}"/>
              </a:ext>
            </a:extLst>
          </p:cNvPr>
          <p:cNvSpPr/>
          <p:nvPr/>
        </p:nvSpPr>
        <p:spPr>
          <a:xfrm>
            <a:off x="-2" y="4335695"/>
            <a:ext cx="12191999" cy="2522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CCD8C14C-D6B0-4D71-828D-A0123EEC2D5E}"/>
              </a:ext>
            </a:extLst>
          </p:cNvPr>
          <p:cNvSpPr txBox="1"/>
          <p:nvPr/>
        </p:nvSpPr>
        <p:spPr>
          <a:xfrm>
            <a:off x="3747836" y="4345095"/>
            <a:ext cx="8264492" cy="2431435"/>
          </a:xfrm>
          <a:prstGeom prst="rect">
            <a:avLst/>
          </a:prstGeom>
          <a:noFill/>
        </p:spPr>
        <p:txBody>
          <a:bodyPr wrap="square" rtlCol="0">
            <a:spAutoFit/>
          </a:bodyPr>
          <a:lstStyle/>
          <a:p>
            <a:pPr algn="just"/>
            <a:r>
              <a:rPr lang="en-GB" sz="1900" dirty="0"/>
              <a:t>BENTON-earths™ Performa are activated bleaching earth with high quality and selective </a:t>
            </a:r>
            <a:r>
              <a:rPr lang="en-GB" sz="1900" i="1" dirty="0" err="1"/>
              <a:t>Smescite</a:t>
            </a:r>
            <a:r>
              <a:rPr lang="en-GB" sz="1900" dirty="0"/>
              <a:t> minerals as base material. The degree of activation breaks chlorophyll chain-length making it easy to absorb while offering fast filtration.</a:t>
            </a:r>
          </a:p>
          <a:p>
            <a:pPr algn="just"/>
            <a:endParaRPr lang="en-GB" sz="1900" dirty="0"/>
          </a:p>
          <a:p>
            <a:pPr algn="just"/>
            <a:r>
              <a:rPr lang="en-GB" sz="1900" dirty="0"/>
              <a:t>The products are highly effective in removing of carotenoids, chlorophyll, soap traces, peroxides, gums (P-content) and other crop traces. The product range is ideal to use in difficult to bleach edible oils such as Soybean Oil, Cottonseed Oil, Palm Kernel Oil etc.</a:t>
            </a:r>
            <a:endParaRPr lang="en-IN" sz="1900" dirty="0"/>
          </a:p>
        </p:txBody>
      </p:sp>
      <p:grpSp>
        <p:nvGrpSpPr>
          <p:cNvPr id="2" name="Group 1">
            <a:extLst>
              <a:ext uri="{FF2B5EF4-FFF2-40B4-BE49-F238E27FC236}">
                <a16:creationId xmlns:a16="http://schemas.microsoft.com/office/drawing/2014/main" id="{E8027377-2594-FEC2-4D56-46AC6D1AF394}"/>
              </a:ext>
            </a:extLst>
          </p:cNvPr>
          <p:cNvGrpSpPr/>
          <p:nvPr/>
        </p:nvGrpSpPr>
        <p:grpSpPr>
          <a:xfrm>
            <a:off x="405196" y="4472673"/>
            <a:ext cx="3342640" cy="2302626"/>
            <a:chOff x="405196" y="4472673"/>
            <a:chExt cx="3342640" cy="2302626"/>
          </a:xfrm>
        </p:grpSpPr>
        <p:grpSp>
          <p:nvGrpSpPr>
            <p:cNvPr id="23" name="Group 22">
              <a:extLst>
                <a:ext uri="{FF2B5EF4-FFF2-40B4-BE49-F238E27FC236}">
                  <a16:creationId xmlns:a16="http://schemas.microsoft.com/office/drawing/2014/main" id="{6DD67F72-C0CA-46F4-8F93-D531C06D38EC}"/>
                </a:ext>
              </a:extLst>
            </p:cNvPr>
            <p:cNvGrpSpPr/>
            <p:nvPr/>
          </p:nvGrpSpPr>
          <p:grpSpPr>
            <a:xfrm>
              <a:off x="405196" y="4472673"/>
              <a:ext cx="3342639" cy="2302626"/>
              <a:chOff x="405196" y="4472673"/>
              <a:chExt cx="3125403" cy="2302626"/>
            </a:xfrm>
          </p:grpSpPr>
          <p:grpSp>
            <p:nvGrpSpPr>
              <p:cNvPr id="14" name="Group 13">
                <a:extLst>
                  <a:ext uri="{FF2B5EF4-FFF2-40B4-BE49-F238E27FC236}">
                    <a16:creationId xmlns:a16="http://schemas.microsoft.com/office/drawing/2014/main" id="{5E71C667-3506-4E67-87A6-D828A8D795C7}"/>
                  </a:ext>
                </a:extLst>
              </p:cNvPr>
              <p:cNvGrpSpPr/>
              <p:nvPr/>
            </p:nvGrpSpPr>
            <p:grpSpPr>
              <a:xfrm>
                <a:off x="405196" y="4472673"/>
                <a:ext cx="3125403" cy="2302626"/>
                <a:chOff x="798897" y="4485373"/>
                <a:chExt cx="2666198" cy="2302626"/>
              </a:xfrm>
            </p:grpSpPr>
            <p:sp>
              <p:nvSpPr>
                <p:cNvPr id="8" name="Rectangle: Rounded Corners 7">
                  <a:extLst>
                    <a:ext uri="{FF2B5EF4-FFF2-40B4-BE49-F238E27FC236}">
                      <a16:creationId xmlns:a16="http://schemas.microsoft.com/office/drawing/2014/main" id="{50947A3E-5CB2-4A77-A8F2-8BA7E54D2275}"/>
                    </a:ext>
                  </a:extLst>
                </p:cNvPr>
                <p:cNvSpPr/>
                <p:nvPr/>
              </p:nvSpPr>
              <p:spPr>
                <a:xfrm>
                  <a:off x="798897" y="4485373"/>
                  <a:ext cx="2666198" cy="2302626"/>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id="{7BB100E2-FA7E-45D8-B23F-33FBE2032DAB}"/>
                    </a:ext>
                  </a:extLst>
                </p:cNvPr>
                <p:cNvSpPr txBox="1"/>
                <p:nvPr/>
              </p:nvSpPr>
              <p:spPr>
                <a:xfrm>
                  <a:off x="1429352" y="4493334"/>
                  <a:ext cx="1405289" cy="523220"/>
                </a:xfrm>
                <a:prstGeom prst="rect">
                  <a:avLst/>
                </a:prstGeom>
                <a:noFill/>
              </p:spPr>
              <p:txBody>
                <a:bodyPr wrap="square" rtlCol="0">
                  <a:spAutoFit/>
                </a:bodyPr>
                <a:lstStyle/>
                <a:p>
                  <a:r>
                    <a:rPr lang="en-IN" sz="2800" dirty="0">
                      <a:solidFill>
                        <a:schemeClr val="accent3">
                          <a:lumMod val="50000"/>
                        </a:schemeClr>
                      </a:solidFill>
                      <a:latin typeface="Alegreya Sans"/>
                    </a:rPr>
                    <a:t>PRODUCT</a:t>
                  </a:r>
                </a:p>
              </p:txBody>
            </p:sp>
          </p:grpSp>
          <p:cxnSp>
            <p:nvCxnSpPr>
              <p:cNvPr id="21" name="Straight Connector 20">
                <a:extLst>
                  <a:ext uri="{FF2B5EF4-FFF2-40B4-BE49-F238E27FC236}">
                    <a16:creationId xmlns:a16="http://schemas.microsoft.com/office/drawing/2014/main" id="{BE71DC0B-EA27-43E1-A91D-236A3A4AE190}"/>
                  </a:ext>
                </a:extLst>
              </p:cNvPr>
              <p:cNvCxnSpPr/>
              <p:nvPr/>
            </p:nvCxnSpPr>
            <p:spPr>
              <a:xfrm>
                <a:off x="1003300" y="4995694"/>
                <a:ext cx="1788261" cy="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FAF04BB-E8F7-4C88-8CFC-DB91F68FF006}"/>
                </a:ext>
              </a:extLst>
            </p:cNvPr>
            <p:cNvGrpSpPr/>
            <p:nvPr/>
          </p:nvGrpSpPr>
          <p:grpSpPr>
            <a:xfrm>
              <a:off x="484871" y="5008394"/>
              <a:ext cx="3262965" cy="1114068"/>
              <a:chOff x="827771" y="4944894"/>
              <a:chExt cx="3262965" cy="1114068"/>
            </a:xfrm>
          </p:grpSpPr>
          <p:pic>
            <p:nvPicPr>
              <p:cNvPr id="10" name="Picture 9">
                <a:extLst>
                  <a:ext uri="{FF2B5EF4-FFF2-40B4-BE49-F238E27FC236}">
                    <a16:creationId xmlns:a16="http://schemas.microsoft.com/office/drawing/2014/main" id="{F1964CF7-DC2B-46A7-A0B5-53433C7D16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771" y="4944894"/>
                <a:ext cx="1588169" cy="634192"/>
              </a:xfrm>
              <a:prstGeom prst="rect">
                <a:avLst/>
              </a:prstGeom>
            </p:spPr>
          </p:pic>
          <p:sp>
            <p:nvSpPr>
              <p:cNvPr id="12" name="TextBox 11">
                <a:extLst>
                  <a:ext uri="{FF2B5EF4-FFF2-40B4-BE49-F238E27FC236}">
                    <a16:creationId xmlns:a16="http://schemas.microsoft.com/office/drawing/2014/main" id="{6422460C-3ADA-470C-AFCC-36D6E542B7BA}"/>
                  </a:ext>
                </a:extLst>
              </p:cNvPr>
              <p:cNvSpPr txBox="1"/>
              <p:nvPr/>
            </p:nvSpPr>
            <p:spPr>
              <a:xfrm>
                <a:off x="2310062" y="5076114"/>
                <a:ext cx="1309036" cy="400110"/>
              </a:xfrm>
              <a:prstGeom prst="rect">
                <a:avLst/>
              </a:prstGeom>
              <a:noFill/>
            </p:spPr>
            <p:txBody>
              <a:bodyPr wrap="square" rtlCol="0">
                <a:spAutoFit/>
              </a:bodyPr>
              <a:lstStyle/>
              <a:p>
                <a:r>
                  <a:rPr lang="en-IN" sz="2000" b="1" dirty="0">
                    <a:solidFill>
                      <a:srgbClr val="42239E"/>
                    </a:solidFill>
                    <a:latin typeface="Arial Nova" panose="020B0504020202020204" pitchFamily="34" charset="0"/>
                  </a:rPr>
                  <a:t>200FF</a:t>
                </a:r>
              </a:p>
            </p:txBody>
          </p:sp>
          <p:pic>
            <p:nvPicPr>
              <p:cNvPr id="17" name="Picture 16">
                <a:extLst>
                  <a:ext uri="{FF2B5EF4-FFF2-40B4-BE49-F238E27FC236}">
                    <a16:creationId xmlns:a16="http://schemas.microsoft.com/office/drawing/2014/main" id="{2B33EF4E-B8D1-4A23-8FC8-E4B82A473E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771" y="5424770"/>
                <a:ext cx="1588169" cy="634192"/>
              </a:xfrm>
              <a:prstGeom prst="rect">
                <a:avLst/>
              </a:prstGeom>
            </p:spPr>
          </p:pic>
          <p:sp>
            <p:nvSpPr>
              <p:cNvPr id="18" name="TextBox 17">
                <a:extLst>
                  <a:ext uri="{FF2B5EF4-FFF2-40B4-BE49-F238E27FC236}">
                    <a16:creationId xmlns:a16="http://schemas.microsoft.com/office/drawing/2014/main" id="{4093AA25-4CD9-418E-BC2E-B1F60D97EFF8}"/>
                  </a:ext>
                </a:extLst>
              </p:cNvPr>
              <p:cNvSpPr txBox="1"/>
              <p:nvPr/>
            </p:nvSpPr>
            <p:spPr>
              <a:xfrm>
                <a:off x="2310062" y="5560087"/>
                <a:ext cx="1780674" cy="400110"/>
              </a:xfrm>
              <a:prstGeom prst="rect">
                <a:avLst/>
              </a:prstGeom>
              <a:noFill/>
            </p:spPr>
            <p:txBody>
              <a:bodyPr wrap="square" rtlCol="0">
                <a:spAutoFit/>
              </a:bodyPr>
              <a:lstStyle/>
              <a:p>
                <a:r>
                  <a:rPr lang="en-IN" sz="2000" b="1" dirty="0">
                    <a:solidFill>
                      <a:srgbClr val="42239E"/>
                    </a:solidFill>
                    <a:latin typeface="Arial Nova" panose="020B0504020202020204" pitchFamily="34" charset="0"/>
                  </a:rPr>
                  <a:t>CAROSOL 20</a:t>
                </a:r>
              </a:p>
            </p:txBody>
          </p:sp>
        </p:grpSp>
      </p:grpSp>
    </p:spTree>
    <p:extLst>
      <p:ext uri="{BB962C8B-B14F-4D97-AF65-F5344CB8AC3E}">
        <p14:creationId xmlns:p14="http://schemas.microsoft.com/office/powerpoint/2010/main" val="2323080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Rectangle 2"/>
          <p:cNvSpPr/>
          <p:nvPr/>
        </p:nvSpPr>
        <p:spPr>
          <a:xfrm>
            <a:off x="615552" y="4022194"/>
            <a:ext cx="2163413" cy="369332"/>
          </a:xfrm>
          <a:prstGeom prst="rect">
            <a:avLst/>
          </a:prstGeom>
        </p:spPr>
        <p:txBody>
          <a:bodyPr wrap="none">
            <a:spAutoFit/>
          </a:bodyPr>
          <a:lstStyle/>
          <a:p>
            <a:pPr algn="ctr"/>
            <a:r>
              <a:rPr lang="en-IN" dirty="0">
                <a:solidFill>
                  <a:schemeClr val="accent4">
                    <a:lumMod val="75000"/>
                  </a:schemeClr>
                </a:solidFill>
              </a:rPr>
              <a:t>Natural Ca-Bentonite</a:t>
            </a:r>
          </a:p>
        </p:txBody>
      </p:sp>
      <p:sp>
        <p:nvSpPr>
          <p:cNvPr id="4" name="Rectangle 3"/>
          <p:cNvSpPr/>
          <p:nvPr/>
        </p:nvSpPr>
        <p:spPr>
          <a:xfrm>
            <a:off x="3996322" y="4022194"/>
            <a:ext cx="2909579" cy="369332"/>
          </a:xfrm>
          <a:prstGeom prst="rect">
            <a:avLst/>
          </a:prstGeom>
        </p:spPr>
        <p:txBody>
          <a:bodyPr wrap="none">
            <a:spAutoFit/>
          </a:bodyPr>
          <a:lstStyle/>
          <a:p>
            <a:pPr algn="ctr"/>
            <a:r>
              <a:rPr lang="en-IN" dirty="0"/>
              <a:t>Ca-Bentonite after Activation</a:t>
            </a:r>
          </a:p>
        </p:txBody>
      </p:sp>
      <p:sp>
        <p:nvSpPr>
          <p:cNvPr id="5" name="Rectangle 4"/>
          <p:cNvSpPr/>
          <p:nvPr/>
        </p:nvSpPr>
        <p:spPr>
          <a:xfrm>
            <a:off x="606254" y="6303378"/>
            <a:ext cx="2182008" cy="523220"/>
          </a:xfrm>
          <a:prstGeom prst="rect">
            <a:avLst/>
          </a:prstGeom>
        </p:spPr>
        <p:txBody>
          <a:bodyPr wrap="none">
            <a:spAutoFit/>
          </a:bodyPr>
          <a:lstStyle/>
          <a:p>
            <a:pPr algn="ctr"/>
            <a:r>
              <a:rPr lang="en-IN" sz="1400" dirty="0"/>
              <a:t>Surface Area ~60 m</a:t>
            </a:r>
            <a:r>
              <a:rPr lang="en-IN" sz="1400" baseline="30000" dirty="0"/>
              <a:t>2</a:t>
            </a:r>
            <a:r>
              <a:rPr lang="en-IN" sz="1400" dirty="0"/>
              <a:t>/g</a:t>
            </a:r>
          </a:p>
          <a:p>
            <a:pPr algn="ctr"/>
            <a:r>
              <a:rPr lang="en-IN" sz="1400" dirty="0"/>
              <a:t>Loose bulk density ~850 g/l</a:t>
            </a:r>
          </a:p>
        </p:txBody>
      </p:sp>
      <p:sp>
        <p:nvSpPr>
          <p:cNvPr id="6" name="Rectangle 5"/>
          <p:cNvSpPr/>
          <p:nvPr/>
        </p:nvSpPr>
        <p:spPr>
          <a:xfrm>
            <a:off x="4360106" y="6302913"/>
            <a:ext cx="2182009" cy="523220"/>
          </a:xfrm>
          <a:prstGeom prst="rect">
            <a:avLst/>
          </a:prstGeom>
        </p:spPr>
        <p:txBody>
          <a:bodyPr wrap="none">
            <a:spAutoFit/>
          </a:bodyPr>
          <a:lstStyle/>
          <a:p>
            <a:pPr algn="ctr"/>
            <a:r>
              <a:rPr lang="en-IN" sz="1400" dirty="0"/>
              <a:t>Surface Area 300-350 m</a:t>
            </a:r>
            <a:r>
              <a:rPr lang="en-IN" sz="1400" baseline="30000" dirty="0"/>
              <a:t>2</a:t>
            </a:r>
            <a:r>
              <a:rPr lang="en-IN" sz="1400" dirty="0"/>
              <a:t>/g</a:t>
            </a:r>
          </a:p>
          <a:p>
            <a:pPr algn="ctr"/>
            <a:r>
              <a:rPr lang="en-IN" sz="1400" dirty="0"/>
              <a:t>Loose bulk density ~600 g/l</a:t>
            </a:r>
          </a:p>
        </p:txBody>
      </p:sp>
      <p:grpSp>
        <p:nvGrpSpPr>
          <p:cNvPr id="9" name="Group 8"/>
          <p:cNvGrpSpPr/>
          <p:nvPr/>
        </p:nvGrpSpPr>
        <p:grpSpPr>
          <a:xfrm>
            <a:off x="2557499" y="5410200"/>
            <a:ext cx="1638300" cy="660400"/>
            <a:chOff x="-2235200" y="4813300"/>
            <a:chExt cx="1638300" cy="660400"/>
          </a:xfrm>
        </p:grpSpPr>
        <p:sp>
          <p:nvSpPr>
            <p:cNvPr id="8" name="Rectangle 7"/>
            <p:cNvSpPr/>
            <p:nvPr/>
          </p:nvSpPr>
          <p:spPr>
            <a:xfrm>
              <a:off x="-2235200" y="4813300"/>
              <a:ext cx="163830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1909817" y="4936594"/>
              <a:ext cx="1041953" cy="369332"/>
            </a:xfrm>
            <a:prstGeom prst="rect">
              <a:avLst/>
            </a:prstGeom>
            <a:noFill/>
          </p:spPr>
          <p:txBody>
            <a:bodyPr wrap="none">
              <a:spAutoFit/>
            </a:bodyPr>
            <a:lstStyle/>
            <a:p>
              <a:pPr algn="ctr"/>
              <a:r>
                <a:rPr lang="en-IN" dirty="0">
                  <a:effectLst>
                    <a:outerShdw blurRad="50800" dist="38100" dir="2700000" algn="tl" rotWithShape="0">
                      <a:prstClr val="black">
                        <a:alpha val="40000"/>
                      </a:prstClr>
                    </a:outerShdw>
                  </a:effectLst>
                </a:rPr>
                <a:t>Chemical</a:t>
              </a: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Tree>
    <p:extLst>
      <p:ext uri="{BB962C8B-B14F-4D97-AF65-F5344CB8AC3E}">
        <p14:creationId xmlns:p14="http://schemas.microsoft.com/office/powerpoint/2010/main" val="333787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9377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25" name="Rectangle 24">
            <a:extLst>
              <a:ext uri="{FF2B5EF4-FFF2-40B4-BE49-F238E27FC236}">
                <a16:creationId xmlns:a16="http://schemas.microsoft.com/office/drawing/2014/main" id="{50ED0143-CDA7-49BC-9723-0360DAE8E20B}"/>
              </a:ext>
            </a:extLst>
          </p:cNvPr>
          <p:cNvSpPr/>
          <p:nvPr/>
        </p:nvSpPr>
        <p:spPr>
          <a:xfrm>
            <a:off x="-2" y="4335695"/>
            <a:ext cx="12191999" cy="2522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grpSp>
        <p:nvGrpSpPr>
          <p:cNvPr id="26" name="Group 25">
            <a:extLst>
              <a:ext uri="{FF2B5EF4-FFF2-40B4-BE49-F238E27FC236}">
                <a16:creationId xmlns:a16="http://schemas.microsoft.com/office/drawing/2014/main" id="{BAAAC1D0-9856-4025-9217-7C7F944E0C81}"/>
              </a:ext>
            </a:extLst>
          </p:cNvPr>
          <p:cNvGrpSpPr/>
          <p:nvPr/>
        </p:nvGrpSpPr>
        <p:grpSpPr>
          <a:xfrm>
            <a:off x="335253" y="4558912"/>
            <a:ext cx="2585747" cy="2159388"/>
            <a:chOff x="-3633403" y="1099128"/>
            <a:chExt cx="2382548" cy="2075870"/>
          </a:xfrm>
        </p:grpSpPr>
        <p:sp>
          <p:nvSpPr>
            <p:cNvPr id="8" name="Rectangle: Rounded Corners 7">
              <a:extLst>
                <a:ext uri="{FF2B5EF4-FFF2-40B4-BE49-F238E27FC236}">
                  <a16:creationId xmlns:a16="http://schemas.microsoft.com/office/drawing/2014/main" id="{E63CB4A7-66A8-47E4-AD22-A047E9FEA2B3}"/>
                </a:ext>
              </a:extLst>
            </p:cNvPr>
            <p:cNvSpPr/>
            <p:nvPr/>
          </p:nvSpPr>
          <p:spPr>
            <a:xfrm>
              <a:off x="-3633403" y="1099128"/>
              <a:ext cx="2382548" cy="2075870"/>
            </a:xfrm>
            <a:prstGeom prst="round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Box 8">
              <a:extLst>
                <a:ext uri="{FF2B5EF4-FFF2-40B4-BE49-F238E27FC236}">
                  <a16:creationId xmlns:a16="http://schemas.microsoft.com/office/drawing/2014/main" id="{894121B7-BC88-49C3-B17E-464316CE6312}"/>
                </a:ext>
              </a:extLst>
            </p:cNvPr>
            <p:cNvSpPr txBox="1"/>
            <p:nvPr/>
          </p:nvSpPr>
          <p:spPr>
            <a:xfrm>
              <a:off x="-3307819" y="1202267"/>
              <a:ext cx="1788261" cy="523220"/>
            </a:xfrm>
            <a:prstGeom prst="rect">
              <a:avLst/>
            </a:prstGeom>
            <a:noFill/>
          </p:spPr>
          <p:txBody>
            <a:bodyPr wrap="square" rtlCol="0">
              <a:spAutoFit/>
            </a:bodyPr>
            <a:lstStyle/>
            <a:p>
              <a:pPr algn="ctr"/>
              <a:r>
                <a:rPr lang="en-IN" sz="2800" dirty="0">
                  <a:solidFill>
                    <a:schemeClr val="accent3">
                      <a:lumMod val="50000"/>
                    </a:schemeClr>
                  </a:solidFill>
                  <a:latin typeface="Alegreya Sans"/>
                </a:rPr>
                <a:t>PRODUCTS</a:t>
              </a:r>
            </a:p>
          </p:txBody>
        </p:sp>
        <p:cxnSp>
          <p:nvCxnSpPr>
            <p:cNvPr id="7" name="Straight Connector 6">
              <a:extLst>
                <a:ext uri="{FF2B5EF4-FFF2-40B4-BE49-F238E27FC236}">
                  <a16:creationId xmlns:a16="http://schemas.microsoft.com/office/drawing/2014/main" id="{D349E27D-5788-4E9B-83B6-8E3E16E50D9A}"/>
                </a:ext>
              </a:extLst>
            </p:cNvPr>
            <p:cNvCxnSpPr>
              <a:cxnSpLocks/>
            </p:cNvCxnSpPr>
            <p:nvPr/>
          </p:nvCxnSpPr>
          <p:spPr>
            <a:xfrm>
              <a:off x="-3307819" y="1683129"/>
              <a:ext cx="1788261" cy="0"/>
            </a:xfrm>
            <a:prstGeom prst="line">
              <a:avLst/>
            </a:prstGeom>
            <a:ln w="28575">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18" name="Picture 17">
            <a:extLst>
              <a:ext uri="{FF2B5EF4-FFF2-40B4-BE49-F238E27FC236}">
                <a16:creationId xmlns:a16="http://schemas.microsoft.com/office/drawing/2014/main" id="{3F554BE2-5D6C-4E31-9DC5-651DF9A3002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43655" y1="56780" x2="43655" y2="56780"/>
                        <a14:foregroundMark x1="59898" y1="58475" x2="12352" y2="51695"/>
                        <a14:foregroundMark x1="12352" y1="51695" x2="61591" y2="44492"/>
                        <a14:foregroundMark x1="61591" y1="44492" x2="52115" y2="35593"/>
                        <a14:foregroundMark x1="16920" y1="25000" x2="21827" y2="76271"/>
                        <a14:foregroundMark x1="19628" y1="30508" x2="62775" y2="32203"/>
                        <a14:foregroundMark x1="62775" y1="32203" x2="34179" y2="76271"/>
                        <a14:foregroundMark x1="34179" y1="76271" x2="23858" y2="32203"/>
                        <a14:foregroundMark x1="82403" y1="28814" x2="14890" y2="68220"/>
                        <a14:foregroundMark x1="14890" y1="68220" x2="61760" y2="75847"/>
                        <a14:foregroundMark x1="61760" y1="75847" x2="85956" y2="37288"/>
                        <a14:foregroundMark x1="85956" y1="37288" x2="13706" y2="28814"/>
                        <a14:foregroundMark x1="13706" y1="28814" x2="24704" y2="74576"/>
                        <a14:foregroundMark x1="78173" y1="51695" x2="68359" y2="55085"/>
                        <a14:foregroundMark x1="65482" y1="47881" x2="54992" y2="69068"/>
                        <a14:foregroundMark x1="71235" y1="51695" x2="62775" y2="72881"/>
                        <a14:foregroundMark x1="81726" y1="35593" x2="78849" y2="33898"/>
                        <a14:foregroundMark x1="72589" y1="25000" x2="83926" y2="28814"/>
                        <a14:foregroundMark x1="32318" y1="19915" x2="35871" y2="39407"/>
                        <a14:foregroundMark x1="33164" y1="14407" x2="23181" y2="41102"/>
                        <a14:foregroundMark x1="42978" y1="28814" x2="44332" y2="44492"/>
                        <a14:foregroundMark x1="42301" y1="18220" x2="45854" y2="47881"/>
                        <a14:foregroundMark x1="46531" y1="23305" x2="50761" y2="51695"/>
                        <a14:foregroundMark x1="72589" y1="62288" x2="60575" y2="79661"/>
                        <a14:foregroundMark x1="62775" y1="76271" x2="71235" y2="62288"/>
                        <a14:foregroundMark x1="76819" y1="60593" x2="61252" y2="56780"/>
                        <a14:foregroundMark x1="66159" y1="67373" x2="76142" y2="72881"/>
                        <a14:foregroundMark x1="62775" y1="62288" x2="69712" y2="63983"/>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41531" y="5219112"/>
            <a:ext cx="1801372" cy="719329"/>
          </a:xfrm>
          <a:prstGeom prst="rect">
            <a:avLst/>
          </a:prstGeom>
        </p:spPr>
      </p:pic>
      <p:pic>
        <p:nvPicPr>
          <p:cNvPr id="23" name="Picture 22">
            <a:extLst>
              <a:ext uri="{FF2B5EF4-FFF2-40B4-BE49-F238E27FC236}">
                <a16:creationId xmlns:a16="http://schemas.microsoft.com/office/drawing/2014/main" id="{DD31FD6E-6191-4AC8-9BF8-C4A41F5DF49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43655" y1="56780" x2="43655" y2="56780"/>
                        <a14:foregroundMark x1="59898" y1="58475" x2="12352" y2="51695"/>
                        <a14:foregroundMark x1="12352" y1="51695" x2="61591" y2="44492"/>
                        <a14:foregroundMark x1="61591" y1="44492" x2="52115" y2="35593"/>
                        <a14:foregroundMark x1="16920" y1="25000" x2="21827" y2="76271"/>
                        <a14:foregroundMark x1="19628" y1="30508" x2="62775" y2="32203"/>
                        <a14:foregroundMark x1="62775" y1="32203" x2="34179" y2="76271"/>
                        <a14:foregroundMark x1="34179" y1="76271" x2="23858" y2="32203"/>
                        <a14:foregroundMark x1="82403" y1="28814" x2="14890" y2="68220"/>
                        <a14:foregroundMark x1="14890" y1="68220" x2="61760" y2="75847"/>
                        <a14:foregroundMark x1="61760" y1="75847" x2="85956" y2="37288"/>
                        <a14:foregroundMark x1="85956" y1="37288" x2="13706" y2="28814"/>
                        <a14:foregroundMark x1="13706" y1="28814" x2="24704" y2="74576"/>
                        <a14:foregroundMark x1="78173" y1="51695" x2="68359" y2="55085"/>
                        <a14:foregroundMark x1="65482" y1="47881" x2="54992" y2="69068"/>
                        <a14:foregroundMark x1="71235" y1="51695" x2="62775" y2="72881"/>
                        <a14:foregroundMark x1="81726" y1="35593" x2="78849" y2="33898"/>
                        <a14:foregroundMark x1="72589" y1="25000" x2="83926" y2="28814"/>
                        <a14:foregroundMark x1="32318" y1="19915" x2="35871" y2="39407"/>
                        <a14:foregroundMark x1="33164" y1="14407" x2="23181" y2="41102"/>
                        <a14:foregroundMark x1="42978" y1="28814" x2="44332" y2="44492"/>
                        <a14:foregroundMark x1="42301" y1="18220" x2="45854" y2="47881"/>
                        <a14:foregroundMark x1="46531" y1="23305" x2="50761" y2="51695"/>
                        <a14:foregroundMark x1="72589" y1="62288" x2="60575" y2="79661"/>
                        <a14:foregroundMark x1="62775" y1="76271" x2="71235" y2="62288"/>
                        <a14:foregroundMark x1="76819" y1="60593" x2="61252" y2="56780"/>
                        <a14:foregroundMark x1="66159" y1="67373" x2="76142" y2="72881"/>
                        <a14:foregroundMark x1="62775" y1="62288" x2="69712" y2="63983"/>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41531" y="5703176"/>
            <a:ext cx="1801372" cy="719329"/>
          </a:xfrm>
          <a:prstGeom prst="rect">
            <a:avLst/>
          </a:prstGeom>
        </p:spPr>
      </p:pic>
      <p:sp>
        <p:nvSpPr>
          <p:cNvPr id="27" name="TextBox 26">
            <a:extLst>
              <a:ext uri="{FF2B5EF4-FFF2-40B4-BE49-F238E27FC236}">
                <a16:creationId xmlns:a16="http://schemas.microsoft.com/office/drawing/2014/main" id="{5B0D0068-2E2C-4847-949E-2257EEF8AE28}"/>
              </a:ext>
            </a:extLst>
          </p:cNvPr>
          <p:cNvSpPr txBox="1"/>
          <p:nvPr/>
        </p:nvSpPr>
        <p:spPr>
          <a:xfrm>
            <a:off x="3256253" y="4581184"/>
            <a:ext cx="8264492" cy="1631216"/>
          </a:xfrm>
          <a:prstGeom prst="rect">
            <a:avLst/>
          </a:prstGeom>
          <a:noFill/>
        </p:spPr>
        <p:txBody>
          <a:bodyPr wrap="square" rtlCol="0">
            <a:spAutoFit/>
          </a:bodyPr>
          <a:lstStyle/>
          <a:p>
            <a:pPr algn="just"/>
            <a:r>
              <a:rPr lang="en-GB" sz="2000" dirty="0"/>
              <a:t>BENTON-earths™ ultima™ products are specialised bleaching earths to purify edible oils &amp; bio-fuel with record high filtration time to offer high running efficiency at plant.</a:t>
            </a:r>
          </a:p>
          <a:p>
            <a:pPr algn="just"/>
            <a:endParaRPr lang="en-GB" sz="2000" dirty="0"/>
          </a:p>
          <a:p>
            <a:pPr algn="just"/>
            <a:r>
              <a:rPr lang="en-GB" sz="2000" dirty="0"/>
              <a:t>Ultima™ products can be used in all edible oil &amp; bio-fuels purification.</a:t>
            </a:r>
          </a:p>
        </p:txBody>
      </p:sp>
      <p:sp>
        <p:nvSpPr>
          <p:cNvPr id="3" name="TextBox 2">
            <a:extLst>
              <a:ext uri="{FF2B5EF4-FFF2-40B4-BE49-F238E27FC236}">
                <a16:creationId xmlns:a16="http://schemas.microsoft.com/office/drawing/2014/main" id="{4051DC69-5A47-B70E-9AA6-59F00E26C964}"/>
              </a:ext>
            </a:extLst>
          </p:cNvPr>
          <p:cNvSpPr txBox="1"/>
          <p:nvPr/>
        </p:nvSpPr>
        <p:spPr>
          <a:xfrm>
            <a:off x="1791447" y="5209533"/>
            <a:ext cx="1135231" cy="707886"/>
          </a:xfrm>
          <a:prstGeom prst="rect">
            <a:avLst/>
          </a:prstGeom>
          <a:noFill/>
        </p:spPr>
        <p:txBody>
          <a:bodyPr wrap="square" rtlCol="0">
            <a:spAutoFit/>
          </a:bodyPr>
          <a:lstStyle/>
          <a:p>
            <a:r>
              <a:rPr lang="en-IN" sz="4000" dirty="0">
                <a:solidFill>
                  <a:srgbClr val="4426A0"/>
                </a:solidFill>
              </a:rPr>
              <a:t>300</a:t>
            </a:r>
          </a:p>
        </p:txBody>
      </p:sp>
      <p:sp>
        <p:nvSpPr>
          <p:cNvPr id="5" name="TextBox 4">
            <a:extLst>
              <a:ext uri="{FF2B5EF4-FFF2-40B4-BE49-F238E27FC236}">
                <a16:creationId xmlns:a16="http://schemas.microsoft.com/office/drawing/2014/main" id="{17E8E283-6AB1-3297-666C-39DC0CA4BA3A}"/>
              </a:ext>
            </a:extLst>
          </p:cNvPr>
          <p:cNvSpPr txBox="1"/>
          <p:nvPr/>
        </p:nvSpPr>
        <p:spPr>
          <a:xfrm>
            <a:off x="1785769" y="5684318"/>
            <a:ext cx="1228953" cy="707886"/>
          </a:xfrm>
          <a:prstGeom prst="rect">
            <a:avLst/>
          </a:prstGeom>
          <a:noFill/>
        </p:spPr>
        <p:txBody>
          <a:bodyPr wrap="square" rtlCol="0">
            <a:spAutoFit/>
          </a:bodyPr>
          <a:lstStyle/>
          <a:p>
            <a:r>
              <a:rPr lang="en-IN" sz="4000" dirty="0">
                <a:solidFill>
                  <a:srgbClr val="4426A0"/>
                </a:solidFill>
              </a:rPr>
              <a:t>1000</a:t>
            </a:r>
          </a:p>
        </p:txBody>
      </p:sp>
    </p:spTree>
    <p:extLst>
      <p:ext uri="{BB962C8B-B14F-4D97-AF65-F5344CB8AC3E}">
        <p14:creationId xmlns:p14="http://schemas.microsoft.com/office/powerpoint/2010/main" val="3533410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1999" cy="6858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6420" y="1"/>
            <a:ext cx="2235579" cy="894080"/>
          </a:xfrm>
          <a:prstGeom prst="rect">
            <a:avLst/>
          </a:prstGeom>
        </p:spPr>
      </p:pic>
      <p:sp>
        <p:nvSpPr>
          <p:cNvPr id="7" name="TextBox 6">
            <a:extLst>
              <a:ext uri="{FF2B5EF4-FFF2-40B4-BE49-F238E27FC236}">
                <a16:creationId xmlns:a16="http://schemas.microsoft.com/office/drawing/2014/main" id="{15DF645A-0766-CAE1-3427-47868561B4DD}"/>
              </a:ext>
            </a:extLst>
          </p:cNvPr>
          <p:cNvSpPr txBox="1"/>
          <p:nvPr/>
        </p:nvSpPr>
        <p:spPr>
          <a:xfrm>
            <a:off x="41242" y="6028895"/>
            <a:ext cx="184731" cy="400110"/>
          </a:xfrm>
          <a:prstGeom prst="rect">
            <a:avLst/>
          </a:prstGeom>
        </p:spPr>
        <p:txBody>
          <a:bodyPr wrap="none" rtlCol="0">
            <a:spAutoFit/>
          </a:bodyPr>
          <a:lstStyle/>
          <a:p>
            <a:endParaRPr lang="en-IN" sz="2000" b="1" dirty="0">
              <a:solidFill>
                <a:srgbClr val="0066B3"/>
              </a:solidFill>
            </a:endParaRPr>
          </a:p>
        </p:txBody>
      </p:sp>
      <p:pic>
        <p:nvPicPr>
          <p:cNvPr id="5" name="Picture 4">
            <a:extLst>
              <a:ext uri="{FF2B5EF4-FFF2-40B4-BE49-F238E27FC236}">
                <a16:creationId xmlns:a16="http://schemas.microsoft.com/office/drawing/2014/main" id="{CACB99CF-5FD5-47C1-6B37-6EA10E05828E}"/>
              </a:ext>
            </a:extLst>
          </p:cNvPr>
          <p:cNvPicPr>
            <a:picLocks noChangeAspect="1"/>
          </p:cNvPicPr>
          <p:nvPr/>
        </p:nvPicPr>
        <p:blipFill>
          <a:blip r:embed="rId4"/>
          <a:stretch>
            <a:fillRect/>
          </a:stretch>
        </p:blipFill>
        <p:spPr>
          <a:xfrm>
            <a:off x="7267060" y="3012886"/>
            <a:ext cx="1952243" cy="552527"/>
          </a:xfrm>
          <a:prstGeom prst="rect">
            <a:avLst/>
          </a:prstGeom>
        </p:spPr>
      </p:pic>
      <p:pic>
        <p:nvPicPr>
          <p:cNvPr id="8" name="Picture 7">
            <a:extLst>
              <a:ext uri="{FF2B5EF4-FFF2-40B4-BE49-F238E27FC236}">
                <a16:creationId xmlns:a16="http://schemas.microsoft.com/office/drawing/2014/main" id="{2F0F4C7C-1FB7-6919-357D-C2597C21C355}"/>
              </a:ext>
            </a:extLst>
          </p:cNvPr>
          <p:cNvPicPr>
            <a:picLocks noChangeAspect="1"/>
          </p:cNvPicPr>
          <p:nvPr/>
        </p:nvPicPr>
        <p:blipFill>
          <a:blip r:embed="rId5"/>
          <a:stretch>
            <a:fillRect/>
          </a:stretch>
        </p:blipFill>
        <p:spPr>
          <a:xfrm>
            <a:off x="7132320" y="5705004"/>
            <a:ext cx="2291379" cy="724001"/>
          </a:xfrm>
          <a:prstGeom prst="rect">
            <a:avLst/>
          </a:prstGeom>
        </p:spPr>
      </p:pic>
      <p:pic>
        <p:nvPicPr>
          <p:cNvPr id="10" name="Picture 9">
            <a:extLst>
              <a:ext uri="{FF2B5EF4-FFF2-40B4-BE49-F238E27FC236}">
                <a16:creationId xmlns:a16="http://schemas.microsoft.com/office/drawing/2014/main" id="{2C6A173E-5EED-163E-624E-F07EA4E0370A}"/>
              </a:ext>
            </a:extLst>
          </p:cNvPr>
          <p:cNvPicPr>
            <a:picLocks noChangeAspect="1"/>
          </p:cNvPicPr>
          <p:nvPr/>
        </p:nvPicPr>
        <p:blipFill>
          <a:blip r:embed="rId6"/>
          <a:stretch>
            <a:fillRect/>
          </a:stretch>
        </p:blipFill>
        <p:spPr>
          <a:xfrm>
            <a:off x="7186109" y="4395858"/>
            <a:ext cx="2237590" cy="562053"/>
          </a:xfrm>
          <a:prstGeom prst="rect">
            <a:avLst/>
          </a:prstGeom>
        </p:spPr>
      </p:pic>
      <p:pic>
        <p:nvPicPr>
          <p:cNvPr id="12" name="Picture 11">
            <a:extLst>
              <a:ext uri="{FF2B5EF4-FFF2-40B4-BE49-F238E27FC236}">
                <a16:creationId xmlns:a16="http://schemas.microsoft.com/office/drawing/2014/main" id="{4BBAE895-834D-4C80-B071-215CB1080C7E}"/>
              </a:ext>
            </a:extLst>
          </p:cNvPr>
          <p:cNvPicPr>
            <a:picLocks noChangeAspect="1"/>
          </p:cNvPicPr>
          <p:nvPr/>
        </p:nvPicPr>
        <p:blipFill>
          <a:blip r:embed="rId7"/>
          <a:stretch>
            <a:fillRect/>
          </a:stretch>
        </p:blipFill>
        <p:spPr>
          <a:xfrm>
            <a:off x="9105999" y="4243436"/>
            <a:ext cx="66684" cy="866896"/>
          </a:xfrm>
          <a:prstGeom prst="rect">
            <a:avLst/>
          </a:prstGeom>
        </p:spPr>
      </p:pic>
    </p:spTree>
    <p:extLst>
      <p:ext uri="{BB962C8B-B14F-4D97-AF65-F5344CB8AC3E}">
        <p14:creationId xmlns:p14="http://schemas.microsoft.com/office/powerpoint/2010/main" val="41721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8A2CA7-CBB3-1589-CCF7-9F1B4EEFA9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1578" y="-58531"/>
            <a:ext cx="2390422" cy="1086817"/>
          </a:xfrm>
          <a:prstGeom prst="rect">
            <a:avLst/>
          </a:prstGeom>
        </p:spPr>
      </p:pic>
      <p:sp>
        <p:nvSpPr>
          <p:cNvPr id="10" name="TextBox 9">
            <a:extLst>
              <a:ext uri="{FF2B5EF4-FFF2-40B4-BE49-F238E27FC236}">
                <a16:creationId xmlns:a16="http://schemas.microsoft.com/office/drawing/2014/main" id="{31DB8B98-A31C-488F-14A3-249A10E9C16B}"/>
              </a:ext>
            </a:extLst>
          </p:cNvPr>
          <p:cNvSpPr txBox="1"/>
          <p:nvPr/>
        </p:nvSpPr>
        <p:spPr>
          <a:xfrm>
            <a:off x="205641" y="6460577"/>
            <a:ext cx="4011419" cy="338554"/>
          </a:xfrm>
          <a:prstGeom prst="rect">
            <a:avLst/>
          </a:prstGeom>
        </p:spPr>
        <p:txBody>
          <a:bodyPr wrap="none">
            <a:spAutoFit/>
          </a:bodyPr>
          <a:lstStyle>
            <a:defPPr>
              <a:defRPr lang="en-US"/>
            </a:defPPr>
            <a:lvl1pPr>
              <a:defRPr>
                <a:solidFill>
                  <a:srgbClr val="0067B5"/>
                </a:solidFill>
              </a:defRPr>
            </a:lvl1pPr>
          </a:lstStyle>
          <a:p>
            <a:r>
              <a:rPr lang="en-IN" sz="1600" b="1" spc="41" dirty="0">
                <a:ln w="0"/>
                <a:solidFill>
                  <a:schemeClr val="bg2"/>
                </a:solidFill>
                <a:effectLst>
                  <a:innerShdw blurRad="63500" dist="50800" dir="13500000">
                    <a:srgbClr val="000000">
                      <a:alpha val="50000"/>
                    </a:srgbClr>
                  </a:innerShdw>
                </a:effectLst>
              </a:rPr>
              <a:t>Copyright 2024, ARAC INTERNATIONAL LLP</a:t>
            </a:r>
          </a:p>
        </p:txBody>
      </p:sp>
      <p:pic>
        <p:nvPicPr>
          <p:cNvPr id="1026" name="Picture 2">
            <a:extLst>
              <a:ext uri="{FF2B5EF4-FFF2-40B4-BE49-F238E27FC236}">
                <a16:creationId xmlns:a16="http://schemas.microsoft.com/office/drawing/2014/main" id="{6E94659B-211A-0E74-EB31-42EB881E3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8380" y="5389472"/>
            <a:ext cx="790193" cy="7901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7475776-829A-D726-A31E-3CE0F6427D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1217" y="5389472"/>
            <a:ext cx="790193" cy="79019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KOSHER CERTIFICATION in CBD Belapur, Navi Mumbai | ID: 20019828648">
            <a:extLst>
              <a:ext uri="{FF2B5EF4-FFF2-40B4-BE49-F238E27FC236}">
                <a16:creationId xmlns:a16="http://schemas.microsoft.com/office/drawing/2014/main" id="{FC9EF168-9FE9-2270-2B5D-E1CD5D6E7E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00000">
            <a:off x="3448819" y="5433963"/>
            <a:ext cx="872152" cy="70121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C92078C0-7194-4B2E-BC32-447046BA16CB}"/>
              </a:ext>
            </a:extLst>
          </p:cNvPr>
          <p:cNvSpPr/>
          <p:nvPr/>
        </p:nvSpPr>
        <p:spPr>
          <a:xfrm>
            <a:off x="9566254" y="6425863"/>
            <a:ext cx="1857047" cy="369332"/>
          </a:xfrm>
          <a:prstGeom prst="rect">
            <a:avLst/>
          </a:prstGeom>
        </p:spPr>
        <p:txBody>
          <a:bodyPr wrap="none">
            <a:spAutoFit/>
          </a:bodyPr>
          <a:lstStyle/>
          <a:p>
            <a:r>
              <a:rPr lang="en-IN" dirty="0">
                <a:solidFill>
                  <a:srgbClr val="0067B5"/>
                </a:solidFill>
              </a:rPr>
              <a:t>www.AracInt.com</a:t>
            </a:r>
          </a:p>
        </p:txBody>
      </p:sp>
      <p:sp>
        <p:nvSpPr>
          <p:cNvPr id="19" name="Rectangle 18">
            <a:extLst>
              <a:ext uri="{FF2B5EF4-FFF2-40B4-BE49-F238E27FC236}">
                <a16:creationId xmlns:a16="http://schemas.microsoft.com/office/drawing/2014/main" id="{02F8E053-CD76-A55B-E6C8-90F6B3DE8727}"/>
              </a:ext>
            </a:extLst>
          </p:cNvPr>
          <p:cNvSpPr/>
          <p:nvPr/>
        </p:nvSpPr>
        <p:spPr>
          <a:xfrm>
            <a:off x="376954" y="376483"/>
            <a:ext cx="4085927" cy="707886"/>
          </a:xfrm>
          <a:prstGeom prst="rect">
            <a:avLst/>
          </a:prstGeom>
        </p:spPr>
        <p:txBody>
          <a:bodyPr wrap="none">
            <a:spAutoFit/>
          </a:bodyPr>
          <a:lstStyle/>
          <a:p>
            <a:r>
              <a:rPr lang="en-IN" sz="4000" dirty="0">
                <a:solidFill>
                  <a:srgbClr val="086AB5"/>
                </a:solidFill>
                <a:latin typeface="Domine" panose="02040503040403060204" pitchFamily="18" charset="0"/>
              </a:rPr>
              <a:t>GLOBAL PRESENCE</a:t>
            </a:r>
          </a:p>
        </p:txBody>
      </p:sp>
      <p:cxnSp>
        <p:nvCxnSpPr>
          <p:cNvPr id="4" name="Straight Connector 3">
            <a:extLst>
              <a:ext uri="{FF2B5EF4-FFF2-40B4-BE49-F238E27FC236}">
                <a16:creationId xmlns:a16="http://schemas.microsoft.com/office/drawing/2014/main" id="{CD5F514F-F50A-4B08-83C8-91F8CA0D4E58}"/>
              </a:ext>
            </a:extLst>
          </p:cNvPr>
          <p:cNvCxnSpPr>
            <a:cxnSpLocks/>
          </p:cNvCxnSpPr>
          <p:nvPr/>
        </p:nvCxnSpPr>
        <p:spPr>
          <a:xfrm>
            <a:off x="376954" y="1084369"/>
            <a:ext cx="9071846" cy="0"/>
          </a:xfrm>
          <a:prstGeom prst="line">
            <a:avLst/>
          </a:prstGeom>
          <a:ln w="28575">
            <a:solidFill>
              <a:srgbClr val="086AB5"/>
            </a:solidFill>
          </a:ln>
        </p:spPr>
        <p:style>
          <a:lnRef idx="1">
            <a:schemeClr val="accent1"/>
          </a:lnRef>
          <a:fillRef idx="0">
            <a:schemeClr val="accent1"/>
          </a:fillRef>
          <a:effectRef idx="0">
            <a:schemeClr val="accent1"/>
          </a:effectRef>
          <a:fontRef idx="minor">
            <a:schemeClr val="tx1"/>
          </a:fontRef>
        </p:style>
      </p:cxnSp>
      <p:pic>
        <p:nvPicPr>
          <p:cNvPr id="1032" name="Picture 8">
            <a:extLst>
              <a:ext uri="{FF2B5EF4-FFF2-40B4-BE49-F238E27FC236}">
                <a16:creationId xmlns:a16="http://schemas.microsoft.com/office/drawing/2014/main" id="{2C7E584D-1FFB-7B40-8EFD-0429D6F62D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2096" y="5399207"/>
            <a:ext cx="790193" cy="7901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2BA7549-0812-1AB1-63F0-83571327E5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1656" y="5389472"/>
            <a:ext cx="790193" cy="79019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D7F9DB3C-1B10-48DC-B251-EDB414D76578}"/>
              </a:ext>
            </a:extLst>
          </p:cNvPr>
          <p:cNvCxnSpPr>
            <a:cxnSpLocks/>
          </p:cNvCxnSpPr>
          <p:nvPr/>
        </p:nvCxnSpPr>
        <p:spPr>
          <a:xfrm>
            <a:off x="687952" y="5247809"/>
            <a:ext cx="85772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12C6C8D-EAA6-BBD5-27EB-D89D1309EB69}"/>
              </a:ext>
            </a:extLst>
          </p:cNvPr>
          <p:cNvSpPr txBox="1"/>
          <p:nvPr/>
        </p:nvSpPr>
        <p:spPr>
          <a:xfrm>
            <a:off x="9858722" y="1002906"/>
            <a:ext cx="2163259" cy="1661993"/>
          </a:xfrm>
          <a:prstGeom prst="rect">
            <a:avLst/>
          </a:prstGeom>
          <a:noFill/>
        </p:spPr>
        <p:txBody>
          <a:bodyPr wrap="square" rtlCol="0">
            <a:spAutoFit/>
          </a:bodyPr>
          <a:lstStyle/>
          <a:p>
            <a:r>
              <a:rPr lang="en-IN" b="1" u="sng" dirty="0"/>
              <a:t>HEAD OFFICE</a:t>
            </a:r>
          </a:p>
          <a:p>
            <a:r>
              <a:rPr lang="en-IN" sz="1400" dirty="0"/>
              <a:t>120, Commercial Complex B, Airport Ring Road</a:t>
            </a:r>
          </a:p>
          <a:p>
            <a:r>
              <a:rPr lang="en-IN" sz="1400" dirty="0"/>
              <a:t>Bhuj Kutch INDIA 370001</a:t>
            </a:r>
          </a:p>
          <a:p>
            <a:r>
              <a:rPr lang="en-IN" sz="1400" dirty="0"/>
              <a:t>+91 99259 10009</a:t>
            </a:r>
          </a:p>
          <a:p>
            <a:r>
              <a:rPr lang="en-IN" sz="1400" dirty="0">
                <a:hlinkClick r:id="rId9">
                  <a:extLst>
                    <a:ext uri="{A12FA001-AC4F-418D-AE19-62706E023703}">
                      <ahyp:hlinkClr xmlns:ahyp="http://schemas.microsoft.com/office/drawing/2018/hyperlinkcolor" val="tx"/>
                    </a:ext>
                  </a:extLst>
                </a:hlinkClick>
              </a:rPr>
              <a:t>contact@aracint.com</a:t>
            </a:r>
            <a:endParaRPr lang="en-IN" sz="1400" dirty="0"/>
          </a:p>
          <a:p>
            <a:r>
              <a:rPr lang="en-IN" sz="1400" u="sng" dirty="0"/>
              <a:t>ayaz.khatri@aracint.com</a:t>
            </a:r>
          </a:p>
        </p:txBody>
      </p:sp>
      <p:sp>
        <p:nvSpPr>
          <p:cNvPr id="18" name="TextBox 17">
            <a:extLst>
              <a:ext uri="{FF2B5EF4-FFF2-40B4-BE49-F238E27FC236}">
                <a16:creationId xmlns:a16="http://schemas.microsoft.com/office/drawing/2014/main" id="{CE2E5DCE-4FB3-ADA2-478E-9B12BE069611}"/>
              </a:ext>
            </a:extLst>
          </p:cNvPr>
          <p:cNvSpPr txBox="1"/>
          <p:nvPr/>
        </p:nvSpPr>
        <p:spPr>
          <a:xfrm>
            <a:off x="9868459" y="2903488"/>
            <a:ext cx="2034819" cy="1508105"/>
          </a:xfrm>
          <a:prstGeom prst="rect">
            <a:avLst/>
          </a:prstGeom>
          <a:noFill/>
        </p:spPr>
        <p:txBody>
          <a:bodyPr wrap="square" rtlCol="0">
            <a:spAutoFit/>
          </a:bodyPr>
          <a:lstStyle/>
          <a:p>
            <a:r>
              <a:rPr lang="en-IN" b="1" u="sng" dirty="0"/>
              <a:t>Manufacturing Plant 1</a:t>
            </a:r>
          </a:p>
          <a:p>
            <a:r>
              <a:rPr lang="en-IN" sz="1400" dirty="0"/>
              <a:t>PLOT NO 241-245, KOLHAR INDUSTRIAL AREA, BIDAR</a:t>
            </a:r>
            <a:r>
              <a:rPr lang="en-IN" sz="1400" b="1" dirty="0"/>
              <a:t>,</a:t>
            </a:r>
          </a:p>
          <a:p>
            <a:r>
              <a:rPr lang="en-IN" sz="1400" dirty="0"/>
              <a:t>KARNATAKA 585403</a:t>
            </a:r>
          </a:p>
        </p:txBody>
      </p:sp>
      <p:sp>
        <p:nvSpPr>
          <p:cNvPr id="21" name="TextBox 20">
            <a:extLst>
              <a:ext uri="{FF2B5EF4-FFF2-40B4-BE49-F238E27FC236}">
                <a16:creationId xmlns:a16="http://schemas.microsoft.com/office/drawing/2014/main" id="{36C3C80B-829D-91C6-3956-C0C15A633F65}"/>
              </a:ext>
            </a:extLst>
          </p:cNvPr>
          <p:cNvSpPr txBox="1"/>
          <p:nvPr/>
        </p:nvSpPr>
        <p:spPr>
          <a:xfrm>
            <a:off x="9868459" y="4494305"/>
            <a:ext cx="2034819" cy="1292662"/>
          </a:xfrm>
          <a:prstGeom prst="rect">
            <a:avLst/>
          </a:prstGeom>
          <a:noFill/>
        </p:spPr>
        <p:txBody>
          <a:bodyPr wrap="square" rtlCol="0">
            <a:spAutoFit/>
          </a:bodyPr>
          <a:lstStyle/>
          <a:p>
            <a:r>
              <a:rPr lang="en-IN" b="1" u="sng" dirty="0"/>
              <a:t>Manufacturing Plant 2</a:t>
            </a:r>
          </a:p>
          <a:p>
            <a:r>
              <a:rPr lang="en-IN" sz="1400" dirty="0"/>
              <a:t>610, GIDC BHUJ, BHUJ</a:t>
            </a:r>
          </a:p>
          <a:p>
            <a:r>
              <a:rPr lang="en-IN" sz="1400" dirty="0"/>
              <a:t>KUTCH GUJARAT</a:t>
            </a:r>
          </a:p>
          <a:p>
            <a:r>
              <a:rPr lang="en-IN" sz="1400" dirty="0"/>
              <a:t>370001 INDIA</a:t>
            </a:r>
          </a:p>
        </p:txBody>
      </p:sp>
    </p:spTree>
    <p:extLst>
      <p:ext uri="{BB962C8B-B14F-4D97-AF65-F5344CB8AC3E}">
        <p14:creationId xmlns:p14="http://schemas.microsoft.com/office/powerpoint/2010/main" val="8049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2233</TotalTime>
  <Words>791</Words>
  <Application>Microsoft Office PowerPoint</Application>
  <PresentationFormat>Widescreen</PresentationFormat>
  <Paragraphs>96</Paragraphs>
  <Slides>16</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Alegreya Sans</vt:lpstr>
      <vt:lpstr>Domine</vt:lpstr>
      <vt:lpstr>Arial</vt:lpstr>
      <vt:lpstr>Arial Nova</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Ayaz Khatri</dc:creator>
  <cp:lastModifiedBy>Ayaz Khatri</cp:lastModifiedBy>
  <cp:revision>238</cp:revision>
  <dcterms:created xsi:type="dcterms:W3CDTF">2020-10-07T18:45:19Z</dcterms:created>
  <dcterms:modified xsi:type="dcterms:W3CDTF">2026-01-02T14:21:02Z</dcterms:modified>
</cp:coreProperties>
</file>